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6"/>
  </p:notesMasterIdLst>
  <p:sldIdLst>
    <p:sldId id="256" r:id="rId2"/>
    <p:sldId id="305" r:id="rId3"/>
    <p:sldId id="258" r:id="rId4"/>
    <p:sldId id="306" r:id="rId5"/>
    <p:sldId id="291" r:id="rId6"/>
    <p:sldId id="257" r:id="rId7"/>
    <p:sldId id="304" r:id="rId8"/>
    <p:sldId id="260" r:id="rId9"/>
    <p:sldId id="262" r:id="rId10"/>
    <p:sldId id="264" r:id="rId11"/>
    <p:sldId id="265" r:id="rId12"/>
    <p:sldId id="263" r:id="rId13"/>
    <p:sldId id="268" r:id="rId14"/>
    <p:sldId id="270" r:id="rId15"/>
    <p:sldId id="274" r:id="rId16"/>
    <p:sldId id="323" r:id="rId17"/>
    <p:sldId id="269" r:id="rId18"/>
    <p:sldId id="271" r:id="rId19"/>
    <p:sldId id="272" r:id="rId20"/>
    <p:sldId id="266" r:id="rId21"/>
    <p:sldId id="277" r:id="rId22"/>
    <p:sldId id="278" r:id="rId23"/>
    <p:sldId id="281" r:id="rId24"/>
    <p:sldId id="338" r:id="rId25"/>
    <p:sldId id="339" r:id="rId26"/>
    <p:sldId id="341" r:id="rId27"/>
    <p:sldId id="280" r:id="rId28"/>
    <p:sldId id="283" r:id="rId29"/>
    <p:sldId id="282" r:id="rId30"/>
    <p:sldId id="285" r:id="rId31"/>
    <p:sldId id="286" r:id="rId32"/>
    <p:sldId id="287" r:id="rId33"/>
    <p:sldId id="292" r:id="rId34"/>
    <p:sldId id="293" r:id="rId35"/>
    <p:sldId id="294" r:id="rId36"/>
    <p:sldId id="290" r:id="rId37"/>
    <p:sldId id="298" r:id="rId38"/>
    <p:sldId id="301" r:id="rId39"/>
    <p:sldId id="325" r:id="rId40"/>
    <p:sldId id="326" r:id="rId41"/>
    <p:sldId id="327" r:id="rId42"/>
    <p:sldId id="335" r:id="rId43"/>
    <p:sldId id="261" r:id="rId44"/>
    <p:sldId id="336" r:id="rId45"/>
    <p:sldId id="303" r:id="rId46"/>
    <p:sldId id="337" r:id="rId47"/>
    <p:sldId id="329" r:id="rId48"/>
    <p:sldId id="330" r:id="rId49"/>
    <p:sldId id="331" r:id="rId50"/>
    <p:sldId id="332" r:id="rId51"/>
    <p:sldId id="342" r:id="rId52"/>
    <p:sldId id="333" r:id="rId53"/>
    <p:sldId id="343" r:id="rId54"/>
    <p:sldId id="344" r:id="rId55"/>
    <p:sldId id="345" r:id="rId56"/>
    <p:sldId id="346" r:id="rId57"/>
    <p:sldId id="347" r:id="rId58"/>
    <p:sldId id="348" r:id="rId59"/>
    <p:sldId id="308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2" r:id="rId71"/>
    <p:sldId id="334" r:id="rId72"/>
    <p:sldId id="350" r:id="rId73"/>
    <p:sldId id="349" r:id="rId74"/>
    <p:sldId id="300" r:id="rId75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6" autoAdjust="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Carp et al.</c:v>
                </c:pt>
              </c:strCache>
            </c:strRef>
          </c:tx>
          <c:dLbls>
            <c:dLbl>
              <c:idx val="0"/>
              <c:layout>
                <c:manualLayout>
                  <c:x val="-1.8518518518518583E-2"/>
                  <c:y val="-5.3314620556995547E-2"/>
                </c:manualLayout>
              </c:layout>
              <c:showVal val="1"/>
            </c:dLbl>
            <c:dLbl>
              <c:idx val="1"/>
              <c:layout>
                <c:manualLayout>
                  <c:x val="1.5432098765432167E-3"/>
                  <c:y val="-4.7702555235206549E-2"/>
                </c:manualLayout>
              </c:layout>
              <c:showVal val="1"/>
            </c:dLbl>
            <c:showVal val="1"/>
          </c:dLbls>
          <c:cat>
            <c:strRef>
              <c:f>Sheet1!$A$2:$A$3</c:f>
              <c:strCache>
                <c:ptCount val="2"/>
                <c:pt idx="0">
                  <c:v>Euploidy</c:v>
                </c:pt>
                <c:pt idx="1">
                  <c:v>Aneuploidy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0.37800000000000084</c:v>
                </c:pt>
                <c:pt idx="1">
                  <c:v>0.67000000000000215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Ogasawara et al.</c:v>
                </c:pt>
              </c:strCache>
            </c:strRef>
          </c:tx>
          <c:dLbls>
            <c:dLbl>
              <c:idx val="0"/>
              <c:layout>
                <c:manualLayout>
                  <c:x val="3.2407407407407586E-2"/>
                  <c:y val="-6.7344783861467833E-2"/>
                </c:manualLayout>
              </c:layout>
              <c:showVal val="1"/>
            </c:dLbl>
            <c:dLbl>
              <c:idx val="1"/>
              <c:layout>
                <c:manualLayout>
                  <c:x val="2.777777777777796E-2"/>
                  <c:y val="-6.7344783861467833E-2"/>
                </c:manualLayout>
              </c:layout>
              <c:showVal val="1"/>
            </c:dLbl>
            <c:showVal val="1"/>
          </c:dLbls>
          <c:cat>
            <c:strRef>
              <c:f>Sheet1!$A$2:$A$3</c:f>
              <c:strCache>
                <c:ptCount val="2"/>
                <c:pt idx="0">
                  <c:v>Euploidy</c:v>
                </c:pt>
                <c:pt idx="1">
                  <c:v>Aneuploidy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0.38000000000000095</c:v>
                </c:pt>
                <c:pt idx="1">
                  <c:v>0.62000000000000166</c:v>
                </c:pt>
              </c:numCache>
            </c:numRef>
          </c:val>
        </c:ser>
        <c:shape val="box"/>
        <c:axId val="121365632"/>
        <c:axId val="121367168"/>
        <c:axId val="0"/>
      </c:bar3DChart>
      <c:catAx>
        <c:axId val="121365632"/>
        <c:scaling>
          <c:orientation val="minMax"/>
        </c:scaling>
        <c:axPos val="b"/>
        <c:tickLblPos val="nextTo"/>
        <c:crossAx val="121367168"/>
        <c:crosses val="autoZero"/>
        <c:auto val="1"/>
        <c:lblAlgn val="ctr"/>
        <c:lblOffset val="100"/>
      </c:catAx>
      <c:valAx>
        <c:axId val="121367168"/>
        <c:scaling>
          <c:orientation val="minMax"/>
        </c:scaling>
        <c:axPos val="l"/>
        <c:majorGridlines/>
        <c:numFmt formatCode="0.00%" sourceLinked="1"/>
        <c:tickLblPos val="nextTo"/>
        <c:crossAx val="1213656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lv-LV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7BD0A-781E-4486-A3B1-803F23872080}" type="datetimeFigureOut">
              <a:rPr lang="lv-LV" smtClean="0"/>
              <a:pPr/>
              <a:t>28.01.2016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6E7DF-86F0-44BD-A85C-02773046DF01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111/j.1471-0528.2000.tb11670.x/full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v-LV" altLang="lv-LV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EAA54-C3C7-48B4-BCE2-F22B3B1737E4}" type="slidenum">
              <a:rPr lang="en-US" altLang="lv-LV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lv-LV" smtClean="0">
              <a:latin typeface="Calibri" pitchFamily="34" charset="0"/>
            </a:endParaRPr>
          </a:p>
        </p:txBody>
      </p:sp>
      <p:sp>
        <p:nvSpPr>
          <p:cNvPr id="24581" name="Header Placeholder 4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lv-LV" altLang="lv-LV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aseline="30000" dirty="0" err="1" smtClean="0"/>
              <a:t>Prolak;ins</a:t>
            </a:r>
            <a:r>
              <a:rPr lang="lv-LV" baseline="30000" dirty="0" smtClean="0"/>
              <a:t> ir stresa atkarīgs hormons</a:t>
            </a:r>
            <a:r>
              <a:rPr lang="en-US" dirty="0" smtClean="0"/>
              <a:t> reported that </a:t>
            </a:r>
            <a:r>
              <a:rPr lang="en-US" dirty="0" err="1" smtClean="0"/>
              <a:t>prolactin</a:t>
            </a:r>
            <a:r>
              <a:rPr lang="en-US" dirty="0" smtClean="0"/>
              <a:t>, a stress-related hormone, reduced </a:t>
            </a:r>
            <a:r>
              <a:rPr lang="en-US" dirty="0" err="1" smtClean="0"/>
              <a:t>hCG</a:t>
            </a:r>
            <a:r>
              <a:rPr lang="en-US" dirty="0" smtClean="0"/>
              <a:t> secretion from the early human placenta </a:t>
            </a:r>
            <a:r>
              <a:rPr lang="en-US" i="1" dirty="0" smtClean="0"/>
              <a:t>in vitro.</a:t>
            </a:r>
            <a:r>
              <a:rPr lang="en-US" dirty="0" smtClean="0"/>
              <a:t> Ben-David</a:t>
            </a:r>
            <a:r>
              <a:rPr lang="en-US" baseline="30000" dirty="0" smtClean="0">
                <a:hlinkClick r:id="rId3" tooltip="Link to bibliographic citation"/>
              </a:rPr>
              <a:t>21</a:t>
            </a:r>
            <a:r>
              <a:rPr lang="en-US" dirty="0" smtClean="0"/>
              <a:t> suggested that </a:t>
            </a:r>
            <a:r>
              <a:rPr lang="en-US" dirty="0" err="1" smtClean="0"/>
              <a:t>hyperprolactinaemia</a:t>
            </a:r>
            <a:r>
              <a:rPr lang="en-US" dirty="0" smtClean="0"/>
              <a:t> may occur in a transient manner, around the pre-</a:t>
            </a:r>
            <a:r>
              <a:rPr lang="en-US" dirty="0" err="1" smtClean="0"/>
              <a:t>ovulatory</a:t>
            </a:r>
            <a:r>
              <a:rPr lang="en-US" dirty="0" smtClean="0"/>
              <a:t> phase. To detect the transient </a:t>
            </a:r>
            <a:r>
              <a:rPr lang="en-US" dirty="0" err="1" smtClean="0"/>
              <a:t>hyperprolactinaemia</a:t>
            </a:r>
            <a:r>
              <a:rPr lang="en-US" dirty="0" smtClean="0"/>
              <a:t> several blood samples were necessary, one at the mid-follicular phase, 3–4 during the expected ovulation period, and one at the mid-</a:t>
            </a:r>
            <a:r>
              <a:rPr lang="en-US" dirty="0" err="1" smtClean="0"/>
              <a:t>luteal</a:t>
            </a:r>
            <a:r>
              <a:rPr lang="en-US" dirty="0" smtClean="0"/>
              <a:t> phase. A rise of 200% greater than mid-follicular baseline levels at the time of peak follicular maturity indicates transient </a:t>
            </a:r>
            <a:r>
              <a:rPr lang="en-US" dirty="0" err="1" smtClean="0"/>
              <a:t>hyperprolactinaemia</a:t>
            </a:r>
            <a:r>
              <a:rPr lang="en-US" dirty="0" smtClean="0"/>
              <a:t>, which is associated with unexplained infertility and repeated miscarriages. </a:t>
            </a:r>
            <a:r>
              <a:rPr lang="en-US" dirty="0" err="1" smtClean="0"/>
              <a:t>Hirahara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baseline="30000" dirty="0" smtClean="0">
                <a:hlinkClick r:id="rId3" tooltip="Link to bibliographic citation"/>
              </a:rPr>
              <a:t>22</a:t>
            </a:r>
            <a:r>
              <a:rPr lang="en-US" dirty="0" smtClean="0"/>
              <a:t> reported the use of </a:t>
            </a:r>
            <a:r>
              <a:rPr lang="en-US" dirty="0" err="1" smtClean="0"/>
              <a:t>bromocryptine</a:t>
            </a:r>
            <a:r>
              <a:rPr lang="en-US" dirty="0" smtClean="0"/>
              <a:t> in 64 women with ≥ 2 miscarriages and </a:t>
            </a:r>
            <a:r>
              <a:rPr lang="en-US" dirty="0" err="1" smtClean="0"/>
              <a:t>hyperprolactinaemia</a:t>
            </a:r>
            <a:r>
              <a:rPr lang="en-US" dirty="0" smtClean="0"/>
              <a:t> achieved a successful pregnancy outcome in 85.7%, compared with 52.4% in the control group. However, the study was open to criticisms because of the lack of strict criteria for </a:t>
            </a:r>
            <a:r>
              <a:rPr lang="en-US" dirty="0" err="1" smtClean="0"/>
              <a:t>hyperprolactinaemia</a:t>
            </a:r>
            <a:r>
              <a:rPr lang="en-US" dirty="0" smtClean="0"/>
              <a:t> and recurrent miscarriage</a:t>
            </a:r>
            <a:r>
              <a:rPr lang="en-US" baseline="30000" dirty="0" smtClean="0">
                <a:hlinkClick r:id="rId3" tooltip="Link to bibliographic citation"/>
              </a:rPr>
              <a:t>23</a:t>
            </a:r>
            <a:r>
              <a:rPr lang="en-US" dirty="0" smtClean="0"/>
              <a:t>. More recently, </a:t>
            </a:r>
            <a:r>
              <a:rPr lang="en-US" dirty="0" err="1" smtClean="0"/>
              <a:t>Bussen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baseline="30000" dirty="0" smtClean="0">
                <a:hlinkClick r:id="rId3" tooltip="Link to bibliographic citation"/>
              </a:rPr>
              <a:t>10</a:t>
            </a:r>
            <a:r>
              <a:rPr lang="en-US" dirty="0" smtClean="0"/>
              <a:t> showed that women with recurrent miscarriage had significantly higher </a:t>
            </a:r>
            <a:r>
              <a:rPr lang="en-US" dirty="0" err="1" smtClean="0"/>
              <a:t>prolactin</a:t>
            </a:r>
            <a:r>
              <a:rPr lang="en-US" dirty="0" smtClean="0"/>
              <a:t> levels than the controls. Our data include a subgroup of women (</a:t>
            </a:r>
            <a:r>
              <a:rPr lang="en-US" i="1" dirty="0" smtClean="0"/>
              <a:t>n</a:t>
            </a:r>
            <a:r>
              <a:rPr lang="en-US" dirty="0" smtClean="0"/>
              <a:t>= 23) with daily plasma </a:t>
            </a:r>
            <a:r>
              <a:rPr lang="en-US" dirty="0" err="1" smtClean="0"/>
              <a:t>prolactin</a:t>
            </a:r>
            <a:r>
              <a:rPr lang="en-US" dirty="0" smtClean="0"/>
              <a:t> measured in the mid-follicular phase to early </a:t>
            </a:r>
            <a:r>
              <a:rPr lang="en-US" dirty="0" err="1" smtClean="0"/>
              <a:t>luteal</a:t>
            </a:r>
            <a:r>
              <a:rPr lang="en-US" dirty="0" smtClean="0"/>
              <a:t> phase, and suggest that there is no firm evidence that </a:t>
            </a:r>
            <a:r>
              <a:rPr lang="en-US" dirty="0" err="1" smtClean="0"/>
              <a:t>hyperprolactinaemia</a:t>
            </a:r>
            <a:r>
              <a:rPr lang="en-US" dirty="0" smtClean="0"/>
              <a:t> is associated or a cause of recurrent miscarriage</a:t>
            </a:r>
            <a:endParaRPr lang="lv-LV" dirty="0" smtClean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6E7DF-86F0-44BD-A85C-02773046DF01}" type="slidenum">
              <a:rPr lang="lv-LV" smtClean="0"/>
              <a:pPr/>
              <a:t>33</a:t>
            </a:fld>
            <a:endParaRPr lang="lv-L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0CA19-40AE-4AF1-81C8-4B1D0AE89DD7}" type="slidenum">
              <a:rPr lang="lv-LV" smtClean="0"/>
              <a:pPr/>
              <a:t>46</a:t>
            </a:fld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DCE30-3562-4D61-B1D6-956D4969157C}" type="datetimeFigureOut">
              <a:rPr lang="lv-LV" smtClean="0"/>
              <a:pPr/>
              <a:t>28.01.2016</a:t>
            </a:fld>
            <a:endParaRPr lang="lv-LV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lv-LV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A5D8B0A-1F10-4A6A-89E2-C2FC8A43976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CE30-3562-4D61-B1D6-956D4969157C}" type="datetimeFigureOut">
              <a:rPr lang="lv-LV" smtClean="0"/>
              <a:pPr/>
              <a:t>28.01.2016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8B0A-1F10-4A6A-89E2-C2FC8A43976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CE30-3562-4D61-B1D6-956D4969157C}" type="datetimeFigureOut">
              <a:rPr lang="lv-LV" smtClean="0"/>
              <a:pPr/>
              <a:t>28.01.2016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8B0A-1F10-4A6A-89E2-C2FC8A43976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CE30-3562-4D61-B1D6-956D4969157C}" type="datetimeFigureOut">
              <a:rPr lang="lv-LV" smtClean="0"/>
              <a:pPr/>
              <a:t>28.01.2016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8B0A-1F10-4A6A-89E2-C2FC8A43976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DCE30-3562-4D61-B1D6-956D4969157C}" type="datetimeFigureOut">
              <a:rPr lang="lv-LV" smtClean="0"/>
              <a:pPr/>
              <a:t>28.01.2016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A5D8B0A-1F10-4A6A-89E2-C2FC8A43976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CE30-3562-4D61-B1D6-956D4969157C}" type="datetimeFigureOut">
              <a:rPr lang="lv-LV" smtClean="0"/>
              <a:pPr/>
              <a:t>28.01.2016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8B0A-1F10-4A6A-89E2-C2FC8A43976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CE30-3562-4D61-B1D6-956D4969157C}" type="datetimeFigureOut">
              <a:rPr lang="lv-LV" smtClean="0"/>
              <a:pPr/>
              <a:t>28.01.2016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8B0A-1F10-4A6A-89E2-C2FC8A43976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CE30-3562-4D61-B1D6-956D4969157C}" type="datetimeFigureOut">
              <a:rPr lang="lv-LV" smtClean="0"/>
              <a:pPr/>
              <a:t>28.01.2016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8B0A-1F10-4A6A-89E2-C2FC8A43976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CE30-3562-4D61-B1D6-956D4969157C}" type="datetimeFigureOut">
              <a:rPr lang="lv-LV" smtClean="0"/>
              <a:pPr/>
              <a:t>28.01.2016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8B0A-1F10-4A6A-89E2-C2FC8A43976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CE30-3562-4D61-B1D6-956D4969157C}" type="datetimeFigureOut">
              <a:rPr lang="lv-LV" smtClean="0"/>
              <a:pPr/>
              <a:t>28.01.2016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8B0A-1F10-4A6A-89E2-C2FC8A43976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CE30-3562-4D61-B1D6-956D4969157C}" type="datetimeFigureOut">
              <a:rPr lang="lv-LV" smtClean="0"/>
              <a:pPr/>
              <a:t>28.01.2016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8B0A-1F10-4A6A-89E2-C2FC8A43976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DCE30-3562-4D61-B1D6-956D4969157C}" type="datetimeFigureOut">
              <a:rPr lang="lv-LV" smtClean="0"/>
              <a:pPr/>
              <a:t>28.01.2016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5D8B0A-1F10-4A6A-89E2-C2FC8A43976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lv/url?sa=i&amp;rct=j&amp;q=&amp;esrc=s&amp;source=images&amp;cd=&amp;cad=rja&amp;uact=8&amp;ved=0ahUKEwjEqPeY-p_KAhWFg3IKHaMtA4cQjRwIBw&amp;url=https://www.pinterest.com/pin/53972895510922396/&amp;psig=AFQjCNEZnH3MBuW90aeGOKl0gLi1PwggRA&amp;ust=145253950836224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lv/url?sa=i&amp;rct=j&amp;q=&amp;esrc=s&amp;source=images&amp;cd=&amp;cad=rja&amp;uact=8&amp;ved=0ahUKEwi_u4jb4cLKAhVIvRoKHXxdAV8QjRwIBw&amp;url=http://www.affordablewindows.ie/windowsdublin/&amp;psig=AFQjCNES6v8tFPbfhI4WqSBtFrCWR2pwqA&amp;ust=1453735618320483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lv/url?sa=i&amp;rct=j&amp;q=&amp;esrc=s&amp;source=images&amp;cd=&amp;cad=rja&amp;uact=8&amp;ved=0ahUKEwih3aTnwK7KAhVJ_iwKHfGqCLwQjRwIBw&amp;url=http://www.francetvinfo.fr/societe/le-comite-d-ethique-est-favorable-a-un-depistage-genetique-de-la-trisomie-21_311107.html&amp;bvm=bv.112064104,d.bGQ&amp;psig=AFQjCNHgDtKlW9wx4SHZPPJm6gtoJsAnEg&amp;ust=145303967176207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lv/url?sa=i&amp;rct=j&amp;q=&amp;esrc=s&amp;source=images&amp;cd=&amp;cad=rja&amp;uact=8&amp;ved=0ahUKEwiQ6tXFx67KAhWBfiwKHXfCDckQjRwIBw&amp;url=http://globalbiodefense.com/2014/06/25/usamriid-leads-effort-viral-genome-sequencing-standards/&amp;psig=AFQjCNELt2UutMkENTCEG2mJCrTgwZbvMg&amp;ust=145304149850450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lv/url?sa=i&amp;rct=j&amp;q=&amp;esrc=s&amp;source=images&amp;cd=&amp;cad=rja&amp;uact=8&amp;ved=0ahUKEwjP9vOK4rDKAhUC_SwKHe_ICBQQjRwIBw&amp;url=http://www.psdgraphics.com/psd-icons/male-and-female-signs/&amp;psig=AFQjCNHsrYbNGuOpv8zZANbjBJ57K8Km6A&amp;ust=1453117333935962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jm.org/toc/nejm/373/22/" TargetMode="External"/><Relationship Id="rId2" Type="http://schemas.openxmlformats.org/officeDocument/2006/relationships/hyperlink" Target="http://www.controlled-trials.com/ISRCTN9264418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lv/url?sa=i&amp;rct=j&amp;q=&amp;esrc=s&amp;source=images&amp;cd=&amp;cad=rja&amp;uact=8&amp;ved=0ahUKEwjppfqt_cLKAhVJXRoKHUXkAJ4QjRwIBw&amp;url=http://eduardoochoa.com/joomla/content/blogcategory/0/91/10/60/&amp;psig=AFQjCNHJdMYF9OX6N6SFblGPlq1t97PMDQ&amp;ust=1453743061450615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store/mrw_content/cochrane/clsysrev/articles/CD003511/image_n/nCD003511-CMP-001-04.png?v=1&amp;t=ijixhk73&amp;s=d9af62af9988a77ce235c308c80cbf9d44ce0f13" TargetMode="External"/><Relationship Id="rId2" Type="http://schemas.openxmlformats.org/officeDocument/2006/relationships/hyperlink" Target="http://onlinelibrary.wiley.com/doi/10.1002/14651858.CD003511.pub3/full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lv/url?sa=i&amp;rct=j&amp;q=&amp;esrc=s&amp;source=images&amp;cd=&amp;cad=rja&amp;uact=8&amp;ved=0ahUKEwiglP2HicPKAhUHcBoKHZj7BDsQjRwIBw&amp;url=http://thenationalwealthcenterreview.com/who-has-the-best-team-in-national-wealth-center/&amp;bvm=bv.112454388,d.bGg&amp;psig=AFQjCNHNndhbO_hv9Kxbc3mX9Rsvugga1w&amp;ust=1453746259680780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lv/url?sa=i&amp;rct=j&amp;q=&amp;esrc=s&amp;source=images&amp;cd=&amp;cad=rja&amp;uact=8&amp;ved=0ahUKEwitprnLkcPKAhUImBoKHSt0AssQjRwIBw&amp;url=https://www.lightweight-360.com/&amp;bvm=bv.112454388,d.bGg&amp;psig=AFQjCNHNndhbO_hv9Kxbc3mX9Rsvugga1w&amp;ust=145374625968078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adiopaedia.org/articles/double-bleb-sig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lv/url?sa=i&amp;rct=j&amp;q=&amp;esrc=s&amp;source=images&amp;cd=&amp;cad=rja&amp;uact=8&amp;ved=0CAcQjRw&amp;url=http://tashaonthetown.hubpages.com/hub/Blighted-Ovum-and-Missed-Miscarriage&amp;ei=P46AVLCfBKTuyQOH1YDgCA&amp;bvm=bv.80642063,d.bGQ&amp;psig=AFQjCNGQVHriVpMbmY4_GbwRvua5MVQeYg&amp;ust=1417797518302303" TargetMode="External"/><Relationship Id="rId3" Type="http://schemas.openxmlformats.org/officeDocument/2006/relationships/hyperlink" Target="http://www.google.lv/url?sa=i&amp;rct=j&amp;q=&amp;esrc=s&amp;source=images&amp;cd=&amp;cad=rja&amp;uact=8&amp;ved=0CAcQjRw&amp;url=http://www.rsia-anugerah.com/qanswers-ultrasoundscan.html&amp;ei=voyAVJSmL-L9ywPE3YLwDg&amp;bvm=bv.80642063,d.bGQ&amp;psig=AFQjCNF666lhNmdNcz0j_Arf7F7pOU_QvQ&amp;ust=1417797121047896" TargetMode="External"/><Relationship Id="rId7" Type="http://schemas.openxmlformats.org/officeDocument/2006/relationships/image" Target="../media/image26.jpeg"/><Relationship Id="rId2" Type="http://schemas.openxmlformats.org/officeDocument/2006/relationships/hyperlink" Target="https://www.google.lv/url?sa=i&amp;rct=j&amp;q=&amp;esrc=s&amp;source=images&amp;cd=&amp;cad=rja&amp;uact=8&amp;ved=0CAcQjRw&amp;url=https://www.tubal-reversal.net/pregnant-after-tubal-reversal/&amp;ei=i4yAVL2-MsriywODsoLIBQ&amp;bvm=bv.80642063,d.bGQ&amp;psig=AFQjCNF666lhNmdNcz0j_Arf7F7pOU_QvQ&amp;ust=14177971210478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lv/url?sa=i&amp;rct=j&amp;q=&amp;esrc=s&amp;source=images&amp;cd=&amp;cad=rja&amp;uact=8&amp;ved=0CAcQjRw&amp;url=http://www.gopixpic.com/175/figure-11-transvaginal-ultrasound-in-a-longitudinal-plane-showing-/http:||www*sonoguide*com|Images|Obgyn_content|ObGyn-Figure11-sm*jpg/&amp;ei=Oo2AVJCqBIHvywOS0ICoAQ&amp;bvm=bv.80642063,d.bGQ&amp;psig=AFQjCNH2M9inbwuTZoIygYzkmK8EG5YYBg&amp;ust=1417797297476836" TargetMode="External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openxmlformats.org/officeDocument/2006/relationships/hyperlink" Target="http://www.google.lv/url?sa=i&amp;rct=j&amp;q=&amp;esrc=s&amp;source=images&amp;cd=&amp;cad=rja&amp;uact=8&amp;ved=0CAcQjRw&amp;url=http://lunachickruns.com/2014/01/&amp;ei=gI6AVNvDOObfywOU-YG4Bw&amp;bvm=bv.80642063,d.bGQ&amp;psig=AFQjCNGQVHriVpMbmY4_GbwRvua5MVQeYg&amp;ust=1417797518302303" TargetMode="External"/><Relationship Id="rId4" Type="http://schemas.openxmlformats.org/officeDocument/2006/relationships/hyperlink" Target="http://www.google.lv/url?sa=i&amp;rct=j&amp;q=&amp;esrc=s&amp;source=images&amp;cd=&amp;cad=rja&amp;uact=8&amp;ved=0CAcQjRw&amp;url=http://www.ob-ultrasound.net/frames.htm&amp;ei=2IyAVMu3Dsq8ygPCi4EI&amp;bvm=bv.80642063,d.bGQ&amp;psig=AFQjCNF666lhNmdNcz0j_Arf7F7pOU_QvQ&amp;ust=1417797121047896" TargetMode="External"/><Relationship Id="rId9" Type="http://schemas.openxmlformats.org/officeDocument/2006/relationships/image" Target="../media/image2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um.org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lv/url?sa=i&amp;rct=j&amp;q=&amp;esrc=s&amp;source=images&amp;cd=&amp;cad=rja&amp;uact=8&amp;ved=0CAcQjRw&amp;url=http://lakecharlesobgyn.com/Complete/Implantation-bleeding-and-period.aspx&amp;ei=GsWAVM2ADoLXyQOJo4LIDw&amp;bvm=bv.80642063,d.bGQ&amp;psig=AFQjCNEPzv1u3nY0Qm1V7qQwfx0y73E_kA&amp;ust=1417811604416441" TargetMode="External"/><Relationship Id="rId13" Type="http://schemas.openxmlformats.org/officeDocument/2006/relationships/image" Target="../media/image36.jpeg"/><Relationship Id="rId3" Type="http://schemas.openxmlformats.org/officeDocument/2006/relationships/hyperlink" Target="https://www.google.lv/imgres?imgurl=http://cdn-wac.emirates247.com/polopoly_fs/1.299535.1286252062!/image/2552443.jpg&amp;imgrefurl=http://www.emirates247.com/lifestyle/health/ivf-opened-pandora-s-box-of-ethical-issues-2010-10-05-1.299533&amp;docid=MZ58I5XGTGCVGM&amp;tbnid=69Bt20gBpgRpDM&amp;w=610&amp;h=368&amp;ei=DsOAVKz5M6H7ywOcpoGgDA&amp;ved=0CAMQxiAwAQ&amp;iact=c" TargetMode="External"/><Relationship Id="rId7" Type="http://schemas.openxmlformats.org/officeDocument/2006/relationships/image" Target="../media/image32.jpeg"/><Relationship Id="rId12" Type="http://schemas.openxmlformats.org/officeDocument/2006/relationships/hyperlink" Target="http://en.wikipedia.org/wiki/File:Pregnancy_test_result.jpg" TargetMode="External"/><Relationship Id="rId2" Type="http://schemas.openxmlformats.org/officeDocument/2006/relationships/hyperlink" Target="http://www.google.lv/url?sa=i&amp;rct=j&amp;q=&amp;esrc=s&amp;source=images&amp;cd=&amp;cad=rja&amp;uact=8&amp;ved=0CAcQjRw&amp;url=http://jinavie.tumblr.com/post/5042809881/from-cell-to-birth-fertilisation&amp;ei=78KAVMq2MqT4yQOY7IGYCQ&amp;bvm=bv.80642063,d.bGQ&amp;psig=AFQjCNFiLFmAY4t7fnXpMIZ4wiqhUULbrg&amp;ust=141781104190563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lv/url?sa=i&amp;rct=j&amp;q=&amp;esrc=s&amp;source=images&amp;cd=&amp;cad=rja&amp;uact=8&amp;ved=0CAcQjRw&amp;url=http://www.tryingtoconceive.com/ovulation&amp;ei=08OAVJaqOev-ygPu54JQ&amp;bvm=bv.80642063,d.bGQ&amp;psig=AFQjCNHCvAyQr9PbFB5RZTCkRwW_vSt22A&amp;ust=1417811202458861" TargetMode="External"/><Relationship Id="rId11" Type="http://schemas.openxmlformats.org/officeDocument/2006/relationships/image" Target="../media/image35.jpeg"/><Relationship Id="rId5" Type="http://schemas.openxmlformats.org/officeDocument/2006/relationships/hyperlink" Target="http://www.google.lv/url?sa=i&amp;rct=j&amp;q=&amp;esrc=s&amp;source=images&amp;cd=&amp;cad=rja&amp;uact=8&amp;ved=0CAcQjRw&amp;url=http://www.babymed.com/tools/clomid-ovulation-calculator&amp;ei=h8OAVLWUK4TgyQPjjoCwBA&amp;bvm=bv.80642063,d.bGQ&amp;psig=AFQjCNHCvAyQr9PbFB5RZTCkRwW_vSt22A&amp;ust=1417811202458861" TargetMode="External"/><Relationship Id="rId10" Type="http://schemas.openxmlformats.org/officeDocument/2006/relationships/image" Target="../media/image34.jpeg"/><Relationship Id="rId4" Type="http://schemas.openxmlformats.org/officeDocument/2006/relationships/image" Target="../media/image31.jpeg"/><Relationship Id="rId9" Type="http://schemas.openxmlformats.org/officeDocument/2006/relationships/image" Target="../media/image33.g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lv/url?sa=i&amp;rct=j&amp;q=&amp;esrc=s&amp;source=images&amp;cd=&amp;cad=rja&amp;uact=8&amp;ved=0ahUKEwi7neyNqcPKAhWCgRoKHb0YAf4QjRwIBw&amp;url=http://archiveshub.ac.uk/contributors/royalcollegeofobstetricians.html&amp;psig=AFQjCNELNf3I7a9RAT0ZSKIqT3hEYXci2Q&amp;ust=1453754865374459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861048"/>
            <a:ext cx="6858000" cy="990600"/>
          </a:xfrm>
        </p:spPr>
        <p:txBody>
          <a:bodyPr>
            <a:noAutofit/>
          </a:bodyPr>
          <a:lstStyle/>
          <a:p>
            <a:r>
              <a:rPr lang="lv-LV" sz="6000" b="1" dirty="0" smtClean="0"/>
              <a:t>Ieraduma aborts</a:t>
            </a:r>
            <a:endParaRPr lang="lv-LV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lv-LV" dirty="0" smtClean="0"/>
              <a:t>Dace </a:t>
            </a:r>
            <a:r>
              <a:rPr lang="lv-LV" dirty="0" err="1" smtClean="0"/>
              <a:t>Matule</a:t>
            </a:r>
            <a:endParaRPr lang="lv-LV" dirty="0" smtClean="0"/>
          </a:p>
          <a:p>
            <a:r>
              <a:rPr lang="lv-LV" dirty="0" smtClean="0"/>
              <a:t>2016.30.01</a:t>
            </a:r>
            <a:endParaRPr lang="lv-LV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Faktori, kas ietekmē IA sastopamību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229600" cy="4937760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Ģimenes</a:t>
            </a:r>
          </a:p>
          <a:p>
            <a:pPr lvl="1"/>
            <a:r>
              <a:rPr lang="lv-LV" dirty="0" smtClean="0"/>
              <a:t>Pie normāla kariotipa – ja vienai no māsām ir IA – 25,3% iespēja, ka arī otrai māsai būs IA</a:t>
            </a:r>
          </a:p>
          <a:p>
            <a:pPr lvl="1"/>
            <a:r>
              <a:rPr lang="lv-LV" dirty="0" smtClean="0"/>
              <a:t>Uzskata, ka tas ir saistīts ar ģenētisku polimorfismu</a:t>
            </a:r>
          </a:p>
          <a:p>
            <a:r>
              <a:rPr lang="lv-LV" dirty="0" smtClean="0"/>
              <a:t>Partnera</a:t>
            </a:r>
          </a:p>
          <a:p>
            <a:pPr lvl="1"/>
            <a:r>
              <a:rPr lang="lv-LV" dirty="0" smtClean="0"/>
              <a:t>Nav pierādījumu, ka IA ir partnera specifisks</a:t>
            </a:r>
          </a:p>
          <a:p>
            <a:pPr lvl="2"/>
            <a:r>
              <a:rPr lang="lv-LV" dirty="0" smtClean="0"/>
              <a:t>80-os </a:t>
            </a:r>
            <a:r>
              <a:rPr lang="lv-LV" dirty="0" err="1" smtClean="0"/>
              <a:t>terija</a:t>
            </a:r>
            <a:r>
              <a:rPr lang="lv-LV" dirty="0" smtClean="0"/>
              <a:t> par IA partneriem ar līdzīgām</a:t>
            </a:r>
          </a:p>
          <a:p>
            <a:pPr lvl="2">
              <a:buNone/>
            </a:pPr>
            <a:r>
              <a:rPr lang="lv-LV" dirty="0" smtClean="0"/>
              <a:t>HLA ( cilvēka leikocītu antigēnu </a:t>
            </a:r>
            <a:r>
              <a:rPr lang="lv-LV" dirty="0" err="1" smtClean="0"/>
              <a:t>allēlēm</a:t>
            </a:r>
            <a:r>
              <a:rPr lang="lv-LV" dirty="0" smtClean="0"/>
              <a:t>)</a:t>
            </a:r>
          </a:p>
          <a:p>
            <a:pPr lvl="2">
              <a:buNone/>
            </a:pPr>
            <a:r>
              <a:rPr lang="lv-LV" dirty="0" smtClean="0"/>
              <a:t> – nav pierādīta</a:t>
            </a:r>
          </a:p>
          <a:p>
            <a:r>
              <a:rPr lang="lv-LV" dirty="0" smtClean="0"/>
              <a:t>Dzīvesveida</a:t>
            </a:r>
          </a:p>
          <a:p>
            <a:pPr lvl="1"/>
            <a:r>
              <a:rPr lang="lv-LV" dirty="0" smtClean="0"/>
              <a:t>Aptaukošanās</a:t>
            </a:r>
          </a:p>
          <a:p>
            <a:pPr lvl="1"/>
            <a:r>
              <a:rPr lang="lv-LV" dirty="0" smtClean="0"/>
              <a:t>Pārliecīga kafijas un alkohola lietošana</a:t>
            </a:r>
          </a:p>
          <a:p>
            <a:pPr lvl="1"/>
            <a:r>
              <a:rPr lang="lv-LV" dirty="0" smtClean="0"/>
              <a:t>Fizisks vai psiholoģisks stress</a:t>
            </a:r>
          </a:p>
          <a:p>
            <a:pPr lvl="1"/>
            <a:r>
              <a:rPr lang="lv-LV" dirty="0" smtClean="0"/>
              <a:t>Iepriekšēja neauglības (</a:t>
            </a:r>
            <a:r>
              <a:rPr lang="lv-LV" i="1" dirty="0" smtClean="0"/>
              <a:t> </a:t>
            </a:r>
            <a:r>
              <a:rPr lang="lv-LV" i="1" dirty="0" err="1" smtClean="0"/>
              <a:t>infertiliy</a:t>
            </a:r>
            <a:r>
              <a:rPr lang="lv-LV" i="1" dirty="0" smtClean="0"/>
              <a:t>/</a:t>
            </a:r>
            <a:r>
              <a:rPr lang="lv-LV" i="1" dirty="0" err="1" smtClean="0"/>
              <a:t>subinfertility</a:t>
            </a:r>
            <a:r>
              <a:rPr lang="lv-LV" dirty="0" smtClean="0"/>
              <a:t>) diagnostika palielina IA risku</a:t>
            </a:r>
          </a:p>
          <a:p>
            <a:pPr lvl="2">
              <a:buNone/>
            </a:pPr>
            <a:endParaRPr lang="lv-LV" dirty="0" smtClean="0"/>
          </a:p>
        </p:txBody>
      </p:sp>
      <p:sp>
        <p:nvSpPr>
          <p:cNvPr id="4" name="Rectangle 3"/>
          <p:cNvSpPr/>
          <p:nvPr/>
        </p:nvSpPr>
        <p:spPr>
          <a:xfrm>
            <a:off x="6516216" y="2636912"/>
            <a:ext cx="1997968" cy="23544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HLA-Sharing, Recurrent Spontaneous Abortion, and the</a:t>
            </a:r>
          </a:p>
          <a:p>
            <a:r>
              <a:rPr lang="lv-LV" sz="1400" b="1" dirty="0" err="1"/>
              <a:t>Genetic</a:t>
            </a:r>
            <a:r>
              <a:rPr lang="lv-LV" sz="1400" b="1" dirty="0"/>
              <a:t> </a:t>
            </a:r>
            <a:r>
              <a:rPr lang="lv-LV" sz="1400" b="1" dirty="0" err="1"/>
              <a:t>Hypothesis</a:t>
            </a:r>
            <a:endParaRPr lang="lv-LV" sz="1400" b="1" dirty="0"/>
          </a:p>
          <a:p>
            <a:r>
              <a:rPr lang="lv-LV" sz="1100" b="1" dirty="0" err="1"/>
              <a:t>Philip</a:t>
            </a:r>
            <a:r>
              <a:rPr lang="lv-LV" sz="1100" b="1" dirty="0"/>
              <a:t> W. </a:t>
            </a:r>
            <a:r>
              <a:rPr lang="lv-LV" sz="1100" b="1" dirty="0" err="1"/>
              <a:t>Hedrick</a:t>
            </a:r>
            <a:endParaRPr lang="lv-LV" sz="1100" b="1" dirty="0"/>
          </a:p>
          <a:p>
            <a:r>
              <a:rPr lang="en-US" sz="1100" b="1" i="1" dirty="0"/>
              <a:t>Division of Biological Sciences, University of Kansas, Lawrence, Kansas 66045</a:t>
            </a:r>
          </a:p>
          <a:p>
            <a:r>
              <a:rPr lang="en-US" sz="1100" b="1" dirty="0"/>
              <a:t>Manuscript received August 24, 1987</a:t>
            </a:r>
            <a:endParaRPr lang="lv-LV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Nākotnes iepazīšanās modeli noteiks genoms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29600" cy="4937760"/>
          </a:xfrm>
        </p:spPr>
        <p:txBody>
          <a:bodyPr>
            <a:normAutofit fontScale="70000" lnSpcReduction="20000"/>
          </a:bodyPr>
          <a:lstStyle/>
          <a:p>
            <a:r>
              <a:rPr lang="lv-LV" i="1" dirty="0" err="1" smtClean="0"/>
              <a:t>Scientific</a:t>
            </a:r>
            <a:r>
              <a:rPr lang="lv-LV" i="1" dirty="0" smtClean="0"/>
              <a:t> </a:t>
            </a:r>
            <a:r>
              <a:rPr lang="lv-LV" i="1" dirty="0" err="1" smtClean="0"/>
              <a:t>Mach</a:t>
            </a:r>
            <a:r>
              <a:rPr lang="lv-LV" i="1" dirty="0" smtClean="0"/>
              <a:t> </a:t>
            </a:r>
            <a:r>
              <a:rPr lang="lv-LV" dirty="0" smtClean="0"/>
              <a:t>(ASV), </a:t>
            </a:r>
            <a:r>
              <a:rPr lang="lv-LV" i="1" dirty="0" err="1" smtClean="0"/>
              <a:t>Gene</a:t>
            </a:r>
            <a:r>
              <a:rPr lang="lv-LV" i="1" dirty="0" smtClean="0"/>
              <a:t> </a:t>
            </a:r>
            <a:r>
              <a:rPr lang="lv-LV" i="1" dirty="0" err="1" smtClean="0"/>
              <a:t>Partner</a:t>
            </a:r>
            <a:r>
              <a:rPr lang="lv-LV" i="1" dirty="0" smtClean="0"/>
              <a:t> </a:t>
            </a:r>
            <a:r>
              <a:rPr lang="lv-LV" dirty="0" smtClean="0"/>
              <a:t>(Šveice ) – iepazīšanās pēc DNS.</a:t>
            </a:r>
          </a:p>
          <a:p>
            <a:r>
              <a:rPr lang="lv-LV" dirty="0" smtClean="0"/>
              <a:t>“Sasvīdušo T-kreklu eksperiments” ( </a:t>
            </a:r>
            <a:r>
              <a:rPr lang="lv-LV" i="1" dirty="0" err="1" smtClean="0"/>
              <a:t>Wedekind</a:t>
            </a:r>
            <a:r>
              <a:rPr lang="lv-LV" dirty="0" smtClean="0"/>
              <a:t> </a:t>
            </a:r>
            <a:r>
              <a:rPr lang="lv-LV" dirty="0" err="1" smtClean="0"/>
              <a:t>et</a:t>
            </a:r>
            <a:r>
              <a:rPr lang="lv-LV" dirty="0" smtClean="0"/>
              <a:t> al.2009)</a:t>
            </a:r>
          </a:p>
          <a:p>
            <a:pPr lvl="1"/>
            <a:r>
              <a:rPr lang="lv-LV" dirty="0" smtClean="0"/>
              <a:t>Ķermeņa smarža saistīta ar to genomu rajonu, kas atbild par imunitāti – HLA gēniem</a:t>
            </a:r>
          </a:p>
          <a:p>
            <a:pPr lvl="1"/>
            <a:r>
              <a:rPr lang="lv-LV" dirty="0" smtClean="0"/>
              <a:t>Sievietes pēc T-kreklu smaržas izvēlējās vīriešus, kuru HLA </a:t>
            </a:r>
            <a:r>
              <a:rPr lang="lv-LV" dirty="0" err="1" smtClean="0"/>
              <a:t>allēles</a:t>
            </a:r>
            <a:r>
              <a:rPr lang="lv-LV" dirty="0" smtClean="0"/>
              <a:t> bija atšķirīgas </a:t>
            </a:r>
          </a:p>
          <a:p>
            <a:pPr lvl="1"/>
            <a:r>
              <a:rPr lang="lv-LV" dirty="0" err="1" smtClean="0"/>
              <a:t>Gerver-Apgar</a:t>
            </a:r>
            <a:r>
              <a:rPr lang="lv-LV" dirty="0" smtClean="0"/>
              <a:t> </a:t>
            </a:r>
            <a:r>
              <a:rPr lang="lv-LV" dirty="0" err="1" smtClean="0"/>
              <a:t>et</a:t>
            </a:r>
            <a:r>
              <a:rPr lang="lv-LV" dirty="0" smtClean="0"/>
              <a:t> </a:t>
            </a:r>
            <a:r>
              <a:rPr lang="lv-LV" dirty="0" err="1" smtClean="0"/>
              <a:t>al</a:t>
            </a:r>
            <a:r>
              <a:rPr lang="lv-LV" dirty="0" smtClean="0"/>
              <a:t> 1997 pierādīja – jo vairāk ir HLA līdzīgas </a:t>
            </a:r>
            <a:r>
              <a:rPr lang="lv-LV" dirty="0" err="1" smtClean="0"/>
              <a:t>allēles</a:t>
            </a:r>
            <a:r>
              <a:rPr lang="lv-LV" dirty="0" smtClean="0"/>
              <a:t>, jo mazāka romantiska/seksuāla interese starp vīrieti un sievieti</a:t>
            </a:r>
          </a:p>
          <a:p>
            <a:r>
              <a:rPr lang="lv-LV" dirty="0" smtClean="0"/>
              <a:t>Bērnam, kurš piedzims vecākiem ar atšķirīgām HLA būs vairāk antigēnu uz šūnu virsmas. Jo vairāk antigēnu, jo stiprāka imūnā aizsardzība.</a:t>
            </a:r>
            <a:endParaRPr lang="en-US" dirty="0" smtClean="0"/>
          </a:p>
          <a:p>
            <a:r>
              <a:rPr lang="lv-LV" dirty="0" smtClean="0"/>
              <a:t>Tā kā patogēni var kļūt </a:t>
            </a:r>
            <a:r>
              <a:rPr lang="lv-LV" dirty="0" err="1" smtClean="0"/>
              <a:t>rezistenti</a:t>
            </a:r>
            <a:r>
              <a:rPr lang="lv-LV" dirty="0" smtClean="0"/>
              <a:t> pret HLA </a:t>
            </a:r>
            <a:r>
              <a:rPr lang="lv-LV" dirty="0" err="1" smtClean="0"/>
              <a:t>allēli</a:t>
            </a:r>
            <a:r>
              <a:rPr lang="lv-LV" dirty="0" smtClean="0"/>
              <a:t> un var savairoties ar specifisku darbību pret šo </a:t>
            </a:r>
            <a:r>
              <a:rPr lang="lv-LV" dirty="0" err="1" smtClean="0"/>
              <a:t>allēli</a:t>
            </a:r>
            <a:r>
              <a:rPr lang="lv-LV" dirty="0" smtClean="0"/>
              <a:t>, tad pēcnācējiem no vecākiem ar atšķirīgu HLA kodu, būs lielākas iespējas pretoties patogēniem.</a:t>
            </a:r>
            <a:endParaRPr lang="en-US" dirty="0" smtClean="0"/>
          </a:p>
          <a:p>
            <a:r>
              <a:rPr lang="en-US" dirty="0" smtClean="0"/>
              <a:t>HLA g</a:t>
            </a:r>
            <a:r>
              <a:rPr lang="lv-LV" dirty="0" err="1" smtClean="0"/>
              <a:t>ēni</a:t>
            </a:r>
            <a:r>
              <a:rPr lang="lv-LV" dirty="0" smtClean="0"/>
              <a:t> ir izteikti polimorfi. Ja diviem indivīdiem ir līdzīgi HLA gēni, visticamāk tie ir radinieki. Viņu pēcnācējam ir lielākas ģenētiskas </a:t>
            </a:r>
            <a:r>
              <a:rPr lang="lv-LV" dirty="0" err="1" smtClean="0"/>
              <a:t>homozigotātes</a:t>
            </a:r>
            <a:r>
              <a:rPr lang="lv-LV" dirty="0" smtClean="0"/>
              <a:t> iespējas, tādejādi veicinot </a:t>
            </a:r>
            <a:r>
              <a:rPr lang="lv-LV" dirty="0" err="1" smtClean="0"/>
              <a:t>recesīvo</a:t>
            </a:r>
            <a:r>
              <a:rPr lang="lv-LV" dirty="0" smtClean="0"/>
              <a:t> mutāciju manifestāciju.</a:t>
            </a:r>
            <a:endParaRPr lang="en-US" dirty="0" smtClean="0"/>
          </a:p>
          <a:p>
            <a:endParaRPr lang="lv-LV" dirty="0"/>
          </a:p>
        </p:txBody>
      </p:sp>
      <p:pic>
        <p:nvPicPr>
          <p:cNvPr id="21506" name="Picture 2" descr="https://s-media-cache-ak0.pinimg.com/736x/f1/91/7b/f1917bcdc8fcdb7ad63a87656203f1b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869160"/>
            <a:ext cx="4277852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9906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Iepriekšējas neveiksmīgas </a:t>
            </a:r>
            <a:br>
              <a:rPr lang="lv-LV" dirty="0" smtClean="0"/>
            </a:br>
            <a:r>
              <a:rPr lang="lv-LV" dirty="0" smtClean="0"/>
              <a:t>grūtniecības ( </a:t>
            </a:r>
            <a:r>
              <a:rPr lang="lv-LV" i="1" dirty="0" err="1" smtClean="0"/>
              <a:t>miscarriage</a:t>
            </a:r>
            <a:r>
              <a:rPr lang="lv-LV" dirty="0" smtClean="0"/>
              <a:t>) </a:t>
            </a:r>
            <a:r>
              <a:rPr lang="lv-LV" dirty="0" err="1" smtClean="0"/>
              <a:t>prognostiskā</a:t>
            </a:r>
            <a:r>
              <a:rPr lang="lv-LV" dirty="0" smtClean="0"/>
              <a:t> nozīme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v-LV" sz="2400" dirty="0" smtClean="0"/>
              <a:t>Ja pētījumos iekļauj tikai tās pacientes, kurām ir bijušas tikai 2 spontānas grūtniecības pārtraukšanās, tad nav iespējams noteikt ar māti saistīto faktoru, jo divi aborti var būt spontānas jaunas </a:t>
            </a:r>
            <a:r>
              <a:rPr lang="lv-LV" sz="2400" dirty="0" err="1" smtClean="0"/>
              <a:t>autosomālas</a:t>
            </a:r>
            <a:r>
              <a:rPr lang="lv-LV" sz="2400" dirty="0" smtClean="0"/>
              <a:t> </a:t>
            </a:r>
            <a:r>
              <a:rPr lang="lv-LV" sz="2400" dirty="0" err="1" smtClean="0"/>
              <a:t>trisomijas</a:t>
            </a:r>
            <a:r>
              <a:rPr lang="lv-LV" sz="2400" dirty="0" smtClean="0"/>
              <a:t> patoloģijas iemesls. Veicot </a:t>
            </a:r>
            <a:r>
              <a:rPr lang="lv-LV" sz="2400" dirty="0" err="1" smtClean="0"/>
              <a:t>citoģenētiku</a:t>
            </a:r>
            <a:r>
              <a:rPr lang="lv-LV" sz="2400" dirty="0" smtClean="0"/>
              <a:t> , </a:t>
            </a:r>
            <a:r>
              <a:rPr lang="lv-LV" sz="2400" dirty="0" err="1" smtClean="0"/>
              <a:t>hromosomālas</a:t>
            </a:r>
            <a:r>
              <a:rPr lang="lv-LV" sz="2400" dirty="0" smtClean="0"/>
              <a:t> patoloģijas sastopamība šādos gadījumos ir 43%</a:t>
            </a:r>
          </a:p>
          <a:p>
            <a:pPr>
              <a:buNone/>
            </a:pPr>
            <a:endParaRPr lang="lv-LV" sz="2400" dirty="0" smtClean="0"/>
          </a:p>
          <a:p>
            <a:r>
              <a:rPr lang="lv-LV" sz="2400" dirty="0" smtClean="0"/>
              <a:t>Jo lielāks IA </a:t>
            </a:r>
            <a:r>
              <a:rPr lang="lv-LV" sz="2400" dirty="0" err="1" smtClean="0"/>
              <a:t>skaits,jo</a:t>
            </a:r>
            <a:r>
              <a:rPr lang="lv-LV" sz="2400" dirty="0" smtClean="0"/>
              <a:t> lielāka iespēja diagnosticēt iemeslu:</a:t>
            </a:r>
          </a:p>
          <a:p>
            <a:pPr lvl="2"/>
            <a:r>
              <a:rPr lang="lv-LV" sz="1600" dirty="0" smtClean="0"/>
              <a:t>Palielinās dažādu </a:t>
            </a:r>
            <a:r>
              <a:rPr lang="lv-LV" sz="1600" dirty="0" err="1" smtClean="0"/>
              <a:t>imunoroģisku</a:t>
            </a:r>
            <a:r>
              <a:rPr lang="lv-LV" sz="1600" dirty="0" smtClean="0"/>
              <a:t> riska faktoru sastopamība</a:t>
            </a:r>
          </a:p>
          <a:p>
            <a:pPr lvl="2"/>
            <a:r>
              <a:rPr lang="lv-LV" sz="1600" dirty="0" err="1" smtClean="0"/>
              <a:t>Imunoterapijas</a:t>
            </a:r>
            <a:r>
              <a:rPr lang="lv-LV" sz="1600" dirty="0" smtClean="0"/>
              <a:t> efektivitāte palielinās</a:t>
            </a:r>
          </a:p>
          <a:p>
            <a:pPr lvl="2"/>
            <a:r>
              <a:rPr lang="lv-LV" sz="1600" dirty="0" smtClean="0"/>
              <a:t>Samazinās hromosomu patoloģiju </a:t>
            </a:r>
          </a:p>
          <a:p>
            <a:pPr lvl="2">
              <a:buNone/>
            </a:pPr>
            <a:r>
              <a:rPr lang="lv-LV" sz="1600" dirty="0" smtClean="0"/>
              <a:t>skaits</a:t>
            </a:r>
            <a:endParaRPr lang="lv-LV" sz="1600" dirty="0" smtClean="0"/>
          </a:p>
          <a:p>
            <a:endParaRPr lang="lv-LV" dirty="0"/>
          </a:p>
        </p:txBody>
      </p:sp>
      <p:pic>
        <p:nvPicPr>
          <p:cNvPr id="20482" name="Picture 2" descr="http://www.sajog.org.za/index.php/SAJOG/article/viewFile/670/405/33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157192"/>
            <a:ext cx="3952875" cy="1514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8064" y="4797152"/>
            <a:ext cx="388843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dirty="0" smtClean="0"/>
              <a:t>IA sastopamība – </a:t>
            </a:r>
            <a:r>
              <a:rPr lang="lv-LV" dirty="0" err="1" smtClean="0"/>
              <a:t>akušieriskā</a:t>
            </a:r>
            <a:r>
              <a:rPr lang="lv-LV" dirty="0" smtClean="0"/>
              <a:t> </a:t>
            </a:r>
            <a:r>
              <a:rPr lang="lv-LV" dirty="0" err="1" smtClean="0"/>
              <a:t>anamnēze</a:t>
            </a:r>
            <a:endParaRPr lang="lv-LV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pla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6632"/>
            <a:ext cx="5976663" cy="25614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504" y="2852936"/>
            <a:ext cx="8784976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lv-LV" dirty="0" err="1" smtClean="0"/>
              <a:t>Preimplantācijas</a:t>
            </a:r>
            <a:r>
              <a:rPr lang="lv-LV" dirty="0" smtClean="0"/>
              <a:t> embrijos – morfoloģiskas/</a:t>
            </a:r>
            <a:r>
              <a:rPr lang="lv-LV" dirty="0" err="1" smtClean="0"/>
              <a:t>hromosomālas</a:t>
            </a:r>
            <a:r>
              <a:rPr lang="lv-LV" dirty="0" smtClean="0"/>
              <a:t> patoloģijas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- 6% spermatozoīdu un 20% </a:t>
            </a:r>
            <a:r>
              <a:rPr lang="lv-LV" dirty="0" err="1" smtClean="0"/>
              <a:t>oocītu</a:t>
            </a:r>
            <a:r>
              <a:rPr lang="lv-LV" dirty="0" smtClean="0"/>
              <a:t> ir ar </a:t>
            </a:r>
            <a:r>
              <a:rPr lang="lv-LV" dirty="0" err="1" smtClean="0"/>
              <a:t>aneiploīdiju</a:t>
            </a:r>
            <a:endParaRPr lang="lv-LV" dirty="0" smtClean="0"/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“</a:t>
            </a:r>
            <a:r>
              <a:rPr lang="lv-LV" dirty="0" err="1" smtClean="0"/>
              <a:t>Kļūda”notiek</a:t>
            </a:r>
            <a:r>
              <a:rPr lang="lv-LV" dirty="0" smtClean="0"/>
              <a:t> </a:t>
            </a:r>
            <a:r>
              <a:rPr lang="lv-LV" dirty="0" err="1" smtClean="0"/>
              <a:t>meiozes</a:t>
            </a:r>
            <a:r>
              <a:rPr lang="lv-LV" dirty="0" smtClean="0"/>
              <a:t> I un II stadijā – saistīta ar priekšlaicīgu hromatīdu dalīšanos</a:t>
            </a:r>
          </a:p>
          <a:p>
            <a:r>
              <a:rPr lang="lv-LV" dirty="0" smtClean="0"/>
              <a:t>~ 1/3 no </a:t>
            </a:r>
            <a:r>
              <a:rPr lang="lv-LV" dirty="0" err="1" smtClean="0"/>
              <a:t>aneiploīdījām</a:t>
            </a:r>
            <a:r>
              <a:rPr lang="lv-LV" dirty="0" smtClean="0"/>
              <a:t> rodas pirms 5.dienas implantācijas – 3.dienā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Audu kultūrā diagnosticēts - ~ 5o% no klīniski diagnosticētu</a:t>
            </a:r>
          </a:p>
          <a:p>
            <a:r>
              <a:rPr lang="lv-LV" dirty="0" smtClean="0"/>
              <a:t> grūtniecību pārtraukšanās saistīta ar </a:t>
            </a:r>
            <a:r>
              <a:rPr lang="lv-LV" dirty="0" err="1" smtClean="0"/>
              <a:t>hromosomālu</a:t>
            </a:r>
            <a:r>
              <a:rPr lang="lv-LV" dirty="0" smtClean="0"/>
              <a:t> patoloģiju, ka veiktu tūlīt pēc </a:t>
            </a:r>
            <a:r>
              <a:rPr lang="lv-LV" dirty="0" err="1" smtClean="0"/>
              <a:t>dg</a:t>
            </a:r>
            <a:endParaRPr lang="lv-LV" dirty="0" smtClean="0"/>
          </a:p>
          <a:p>
            <a:r>
              <a:rPr lang="lv-LV" dirty="0" smtClean="0"/>
              <a:t>genoma hibridizāciju – </a:t>
            </a:r>
            <a:r>
              <a:rPr lang="lv-LV" dirty="0" err="1" smtClean="0"/>
              <a:t>hromosomālas</a:t>
            </a:r>
            <a:r>
              <a:rPr lang="lv-LV" dirty="0" smtClean="0"/>
              <a:t> patoloģijas </a:t>
            </a:r>
            <a:r>
              <a:rPr lang="lv-LV" dirty="0" err="1" smtClean="0"/>
              <a:t>dg</a:t>
            </a:r>
            <a:r>
              <a:rPr lang="lv-LV" dirty="0" smtClean="0"/>
              <a:t> – 75-90%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5157192"/>
            <a:ext cx="367240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lv-LV" b="1" dirty="0" err="1" smtClean="0"/>
              <a:t>Autosomālas</a:t>
            </a:r>
            <a:r>
              <a:rPr lang="lv-LV" b="1" dirty="0" smtClean="0"/>
              <a:t> </a:t>
            </a:r>
            <a:r>
              <a:rPr lang="lv-LV" b="1" dirty="0" err="1" smtClean="0"/>
              <a:t>trisomijas</a:t>
            </a:r>
            <a:r>
              <a:rPr lang="lv-LV" b="1" dirty="0" smtClean="0"/>
              <a:t> 50%</a:t>
            </a:r>
            <a:endParaRPr lang="lv-LV" b="1" dirty="0"/>
          </a:p>
        </p:txBody>
      </p:sp>
      <p:sp>
        <p:nvSpPr>
          <p:cNvPr id="7" name="Rectangle 6"/>
          <p:cNvSpPr/>
          <p:nvPr/>
        </p:nvSpPr>
        <p:spPr>
          <a:xfrm>
            <a:off x="4355976" y="64271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1" dirty="0" smtClean="0"/>
              <a:t>Simpson, J, Carson, S, Glob. </a:t>
            </a:r>
            <a:r>
              <a:rPr lang="en-US" sz="1100" i="1" dirty="0" err="1" smtClean="0"/>
              <a:t>libr</a:t>
            </a:r>
            <a:r>
              <a:rPr lang="en-US" sz="1100" i="1" dirty="0" smtClean="0"/>
              <a:t>. women's med.,</a:t>
            </a:r>
            <a:br>
              <a:rPr lang="en-US" sz="1100" i="1" dirty="0" smtClean="0"/>
            </a:br>
            <a:r>
              <a:rPr lang="en-US" sz="1100" i="1" dirty="0" smtClean="0"/>
              <a:t>(ISSN: 1756-2228) 2013; DOI 10.3843/GLOWM.10319</a:t>
            </a:r>
            <a:endParaRPr lang="lv-LV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8424936" cy="1143000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lv-LV" sz="2400" b="1" dirty="0" smtClean="0"/>
              <a:t>Veiksmīgu grūtniecību nosaka pilnvērtīga embrija implantācija “draudzīgā”( receptīvā) </a:t>
            </a:r>
            <a:r>
              <a:rPr lang="lv-LV" sz="2400" b="1" dirty="0" err="1" smtClean="0"/>
              <a:t>endometrijā</a:t>
            </a:r>
            <a:endParaRPr lang="lv-LV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2240" y="2996952"/>
            <a:ext cx="2170584" cy="2836912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lv-LV" dirty="0" smtClean="0"/>
              <a:t>Embrijs:</a:t>
            </a:r>
          </a:p>
          <a:p>
            <a:r>
              <a:rPr lang="lv-LV" dirty="0" smtClean="0"/>
              <a:t>Cilvēka embrijam ir raksturīga </a:t>
            </a:r>
            <a:r>
              <a:rPr lang="lv-LV" dirty="0" err="1" smtClean="0"/>
              <a:t>hromasomāla</a:t>
            </a:r>
            <a:r>
              <a:rPr lang="lv-LV" dirty="0" smtClean="0"/>
              <a:t> nestabilitāte</a:t>
            </a:r>
          </a:p>
          <a:p>
            <a:r>
              <a:rPr lang="lv-LV" dirty="0" err="1" smtClean="0"/>
              <a:t>Blastomēru</a:t>
            </a:r>
            <a:r>
              <a:rPr lang="lv-LV" dirty="0" smtClean="0"/>
              <a:t> – 8 </a:t>
            </a:r>
            <a:r>
              <a:rPr lang="lv-LV" dirty="0" err="1" smtClean="0"/>
              <a:t>šunu</a:t>
            </a:r>
            <a:r>
              <a:rPr lang="lv-LV" dirty="0" smtClean="0"/>
              <a:t> stadijā vērojamas </a:t>
            </a:r>
            <a:r>
              <a:rPr lang="lv-LV" dirty="0" err="1" smtClean="0"/>
              <a:t>hromasomālas</a:t>
            </a:r>
            <a:r>
              <a:rPr lang="lv-LV" dirty="0" smtClean="0"/>
              <a:t> patoloģijas vairākās no šūnām</a:t>
            </a:r>
          </a:p>
          <a:p>
            <a:r>
              <a:rPr lang="lv-LV" dirty="0" err="1" smtClean="0"/>
              <a:t>Blastocistu</a:t>
            </a:r>
            <a:r>
              <a:rPr lang="lv-LV" dirty="0" smtClean="0"/>
              <a:t> stadijā </a:t>
            </a:r>
            <a:r>
              <a:rPr lang="lv-LV" dirty="0" err="1" smtClean="0"/>
              <a:t>aneiploīdijas</a:t>
            </a:r>
            <a:r>
              <a:rPr lang="lv-LV" dirty="0" smtClean="0"/>
              <a:t> sastop mazāk</a:t>
            </a:r>
          </a:p>
          <a:p>
            <a:endParaRPr lang="lv-LV" dirty="0"/>
          </a:p>
        </p:txBody>
      </p:sp>
      <p:pic>
        <p:nvPicPr>
          <p:cNvPr id="1026" name="Picture 2" descr="external image complete-invas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980728"/>
            <a:ext cx="3096344" cy="316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005064"/>
            <a:ext cx="6336704" cy="2739211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dirty="0" smtClean="0"/>
              <a:t>Reģenerācija sākas ar menstruālo asiņošanu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Pēc secīgas hormonu iedarbības uz </a:t>
            </a:r>
            <a:r>
              <a:rPr lang="lv-LV" dirty="0" err="1" smtClean="0"/>
              <a:t>endometriju</a:t>
            </a:r>
            <a:r>
              <a:rPr lang="lv-LV" dirty="0" smtClean="0"/>
              <a:t> , kā arī ovulāciju,</a:t>
            </a:r>
          </a:p>
          <a:p>
            <a:r>
              <a:rPr lang="lv-LV" dirty="0" err="1" smtClean="0"/>
              <a:t>endometrijs</a:t>
            </a:r>
            <a:r>
              <a:rPr lang="lv-LV" dirty="0" smtClean="0"/>
              <a:t> 19-21.dienā  - sagatavots implantācijai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</a:t>
            </a:r>
            <a:r>
              <a:rPr lang="lv-LV" dirty="0" err="1" smtClean="0"/>
              <a:t>Fibroblasti</a:t>
            </a:r>
            <a:r>
              <a:rPr lang="lv-LV" dirty="0" smtClean="0"/>
              <a:t> kļūst </a:t>
            </a:r>
            <a:r>
              <a:rPr lang="lv-LV" dirty="0" err="1" smtClean="0"/>
              <a:t>sekretori</a:t>
            </a:r>
            <a:r>
              <a:rPr lang="lv-LV" dirty="0" smtClean="0"/>
              <a:t> – notiek </a:t>
            </a:r>
            <a:r>
              <a:rPr lang="lv-LV" dirty="0" err="1" smtClean="0"/>
              <a:t>decidualizācija</a:t>
            </a:r>
            <a:endParaRPr lang="lv-LV" dirty="0" smtClean="0"/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Procesa kvalitāti nosaka progesterons</a:t>
            </a:r>
          </a:p>
          <a:p>
            <a:pPr lvl="1">
              <a:buFont typeface="Arial" pitchFamily="34" charset="0"/>
              <a:buChar char="•"/>
            </a:pPr>
            <a:r>
              <a:rPr lang="lv-LV" sz="1600" dirty="0" err="1" smtClean="0"/>
              <a:t>Trofoblasta</a:t>
            </a:r>
            <a:r>
              <a:rPr lang="lv-LV" sz="1600" dirty="0" smtClean="0"/>
              <a:t> invāziju</a:t>
            </a:r>
          </a:p>
          <a:p>
            <a:pPr lvl="1">
              <a:buFont typeface="Arial" pitchFamily="34" charset="0"/>
              <a:buChar char="•"/>
            </a:pPr>
            <a:r>
              <a:rPr lang="lv-LV" sz="1600" dirty="0" smtClean="0"/>
              <a:t>Hemostāzi</a:t>
            </a:r>
          </a:p>
          <a:p>
            <a:pPr lvl="1">
              <a:buFont typeface="Arial" pitchFamily="34" charset="0"/>
              <a:buChar char="•"/>
            </a:pPr>
            <a:r>
              <a:rPr lang="lv-LV" sz="1600" dirty="0" err="1" smtClean="0"/>
              <a:t>Imunomodulāciju</a:t>
            </a:r>
            <a:endParaRPr lang="lv-LV" sz="1600" dirty="0" smtClean="0"/>
          </a:p>
          <a:p>
            <a:pPr lvl="1">
              <a:buFont typeface="Arial" pitchFamily="34" charset="0"/>
              <a:buChar char="•"/>
            </a:pPr>
            <a:r>
              <a:rPr lang="lv-LV" sz="1600" dirty="0" smtClean="0"/>
              <a:t>Aizsardzību pret oksidatīvo stresu</a:t>
            </a:r>
          </a:p>
          <a:p>
            <a:pPr>
              <a:buFont typeface="Arial" pitchFamily="34" charset="0"/>
              <a:buChar char="•"/>
            </a:pP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484784"/>
            <a:ext cx="2880320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dirty="0" smtClean="0"/>
              <a:t>Māte nosaka: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Spontānu </a:t>
            </a:r>
            <a:r>
              <a:rPr lang="lv-LV" dirty="0" err="1" smtClean="0"/>
              <a:t>decidualizāciju</a:t>
            </a:r>
            <a:endParaRPr lang="lv-LV" dirty="0" smtClean="0"/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Embrija kvalitātes kontroli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Atgrūšanu/menstruācijas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Dzemdes plasticitāti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6396335"/>
            <a:ext cx="39959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1200" i="1" dirty="0" err="1" smtClean="0">
                <a:solidFill>
                  <a:srgbClr val="FF0000"/>
                </a:solidFill>
              </a:rPr>
              <a:t>Implantation</a:t>
            </a:r>
            <a:r>
              <a:rPr lang="lv-LV" sz="1200" i="1" dirty="0" smtClean="0">
                <a:solidFill>
                  <a:srgbClr val="FF0000"/>
                </a:solidFill>
              </a:rPr>
              <a:t>, </a:t>
            </a:r>
            <a:r>
              <a:rPr lang="lv-LV" sz="1200" i="1" dirty="0" err="1" smtClean="0">
                <a:solidFill>
                  <a:srgbClr val="FF0000"/>
                </a:solidFill>
              </a:rPr>
              <a:t>decidualisation</a:t>
            </a:r>
            <a:r>
              <a:rPr lang="lv-LV" sz="1200" i="1" dirty="0" smtClean="0">
                <a:solidFill>
                  <a:srgbClr val="FF0000"/>
                </a:solidFill>
              </a:rPr>
              <a:t> </a:t>
            </a:r>
            <a:r>
              <a:rPr lang="lv-LV" sz="1200" i="1" dirty="0" err="1" smtClean="0">
                <a:solidFill>
                  <a:srgbClr val="FF0000"/>
                </a:solidFill>
              </a:rPr>
              <a:t>and</a:t>
            </a:r>
            <a:r>
              <a:rPr lang="lv-LV" sz="1200" i="1" dirty="0" smtClean="0">
                <a:solidFill>
                  <a:srgbClr val="FF0000"/>
                </a:solidFill>
              </a:rPr>
              <a:t> </a:t>
            </a:r>
            <a:r>
              <a:rPr lang="lv-LV" sz="1200" i="1" dirty="0" err="1" smtClean="0">
                <a:solidFill>
                  <a:srgbClr val="FF0000"/>
                </a:solidFill>
              </a:rPr>
              <a:t>how</a:t>
            </a:r>
            <a:r>
              <a:rPr lang="lv-LV" sz="1200" i="1" dirty="0" smtClean="0">
                <a:solidFill>
                  <a:srgbClr val="FF0000"/>
                </a:solidFill>
              </a:rPr>
              <a:t> </a:t>
            </a:r>
            <a:r>
              <a:rPr lang="lv-LV" sz="1200" i="1" dirty="0" err="1" smtClean="0">
                <a:solidFill>
                  <a:srgbClr val="FF0000"/>
                </a:solidFill>
              </a:rPr>
              <a:t>we</a:t>
            </a:r>
            <a:r>
              <a:rPr lang="lv-LV" sz="1200" i="1" dirty="0" smtClean="0">
                <a:solidFill>
                  <a:srgbClr val="FF0000"/>
                </a:solidFill>
              </a:rPr>
              <a:t> </a:t>
            </a:r>
            <a:r>
              <a:rPr lang="lv-LV" sz="1200" i="1" dirty="0" err="1" smtClean="0">
                <a:solidFill>
                  <a:srgbClr val="FF0000"/>
                </a:solidFill>
              </a:rPr>
              <a:t>may</a:t>
            </a:r>
            <a:endParaRPr lang="lv-LV" sz="1200" i="1" dirty="0" smtClean="0">
              <a:solidFill>
                <a:srgbClr val="FF0000"/>
              </a:solidFill>
            </a:endParaRPr>
          </a:p>
          <a:p>
            <a:r>
              <a:rPr lang="lv-LV" sz="1200" i="1" dirty="0" smtClean="0">
                <a:solidFill>
                  <a:srgbClr val="FF0000"/>
                </a:solidFill>
              </a:rPr>
              <a:t> </a:t>
            </a:r>
            <a:r>
              <a:rPr lang="lv-LV" sz="1200" i="1" dirty="0" err="1" smtClean="0">
                <a:solidFill>
                  <a:srgbClr val="FF0000"/>
                </a:solidFill>
              </a:rPr>
              <a:t>be</a:t>
            </a:r>
            <a:r>
              <a:rPr lang="lv-LV" sz="1200" i="1" dirty="0" smtClean="0">
                <a:solidFill>
                  <a:srgbClr val="FF0000"/>
                </a:solidFill>
              </a:rPr>
              <a:t> </a:t>
            </a:r>
            <a:r>
              <a:rPr lang="lv-LV" sz="1200" i="1" dirty="0" err="1" smtClean="0">
                <a:solidFill>
                  <a:srgbClr val="FF0000"/>
                </a:solidFill>
              </a:rPr>
              <a:t>able</a:t>
            </a:r>
            <a:r>
              <a:rPr lang="lv-LV" sz="1200" i="1" dirty="0" smtClean="0">
                <a:solidFill>
                  <a:srgbClr val="FF0000"/>
                </a:solidFill>
              </a:rPr>
              <a:t> to influence it, </a:t>
            </a:r>
            <a:r>
              <a:rPr lang="lv-LV" sz="1200" i="1" dirty="0" err="1" smtClean="0">
                <a:solidFill>
                  <a:srgbClr val="FF0000"/>
                </a:solidFill>
              </a:rPr>
              <a:t>J.Brosens</a:t>
            </a:r>
            <a:r>
              <a:rPr lang="lv-LV" sz="1200" i="1" dirty="0" smtClean="0">
                <a:solidFill>
                  <a:srgbClr val="FF0000"/>
                </a:solidFill>
              </a:rPr>
              <a:t> ISUOG 6/6/2014</a:t>
            </a:r>
            <a:endParaRPr lang="lv-LV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Implantācijas hipotēze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lv-LV" dirty="0" smtClean="0"/>
              <a:t>Mātes ķermenim imunoloģiski ir </a:t>
            </a:r>
          </a:p>
          <a:p>
            <a:r>
              <a:rPr lang="lv-LV" dirty="0" smtClean="0"/>
              <a:t>“jāatpazīst” embrijs un tas jāpieņem</a:t>
            </a:r>
          </a:p>
          <a:p>
            <a:pPr lvl="2"/>
            <a:r>
              <a:rPr lang="lv-LV" dirty="0" err="1" smtClean="0"/>
              <a:t>Ovocīta</a:t>
            </a:r>
            <a:r>
              <a:rPr lang="lv-LV" dirty="0" smtClean="0"/>
              <a:t> dzīvildze olvada </a:t>
            </a:r>
            <a:r>
              <a:rPr lang="lv-LV" dirty="0" err="1" smtClean="0"/>
              <a:t>amulārajā</a:t>
            </a:r>
            <a:r>
              <a:rPr lang="lv-LV" dirty="0" smtClean="0"/>
              <a:t> daļā 12-24 stundas</a:t>
            </a:r>
          </a:p>
          <a:p>
            <a:pPr lvl="2"/>
            <a:r>
              <a:rPr lang="lv-LV" dirty="0" smtClean="0"/>
              <a:t>Iespēja apaugļoties – 1:3</a:t>
            </a:r>
          </a:p>
          <a:p>
            <a:pPr lvl="2"/>
            <a:r>
              <a:rPr lang="lv-LV" dirty="0" smtClean="0"/>
              <a:t>Tūlīt pēc apaugļošanās un pirms dalīšanās vēl nenotiek imunoloģiska “atpazīšana”</a:t>
            </a:r>
          </a:p>
          <a:p>
            <a:r>
              <a:rPr lang="lv-LV" dirty="0" smtClean="0"/>
              <a:t>Imunoloģiska signālu sistēma sāk darboties tad, kad olšūna veido savus antigēnus</a:t>
            </a:r>
          </a:p>
          <a:p>
            <a:r>
              <a:rPr lang="lv-LV" dirty="0" smtClean="0"/>
              <a:t>Ap embriju veidojas </a:t>
            </a:r>
            <a:r>
              <a:rPr lang="lv-LV" i="1" dirty="0" smtClean="0"/>
              <a:t>Zona </a:t>
            </a:r>
            <a:r>
              <a:rPr lang="lv-LV" i="1" dirty="0" err="1" smtClean="0"/>
              <a:t>pellucida</a:t>
            </a:r>
            <a:r>
              <a:rPr lang="lv-LV" i="1" dirty="0" smtClean="0"/>
              <a:t> ( ZP), kas </a:t>
            </a:r>
            <a:r>
              <a:rPr lang="lv-LV" dirty="0" smtClean="0"/>
              <a:t>pēc </a:t>
            </a:r>
            <a:r>
              <a:rPr lang="lv-LV" dirty="0" err="1" smtClean="0"/>
              <a:t>fertilizācijas</a:t>
            </a:r>
            <a:r>
              <a:rPr lang="lv-LV" dirty="0" smtClean="0"/>
              <a:t> un pirms implantācijas aizsargā embriju</a:t>
            </a:r>
          </a:p>
          <a:p>
            <a:r>
              <a:rPr lang="lv-LV" dirty="0" smtClean="0"/>
              <a:t>Arī  mātes </a:t>
            </a:r>
            <a:r>
              <a:rPr lang="lv-LV" i="1" dirty="0" err="1" smtClean="0"/>
              <a:t>cumulus</a:t>
            </a:r>
            <a:r>
              <a:rPr lang="lv-LV" i="1" dirty="0" smtClean="0"/>
              <a:t> </a:t>
            </a:r>
            <a:r>
              <a:rPr lang="lv-LV" i="1" dirty="0" err="1" smtClean="0"/>
              <a:t>oophorus</a:t>
            </a:r>
            <a:r>
              <a:rPr lang="lv-LV" i="1" dirty="0" smtClean="0"/>
              <a:t> </a:t>
            </a:r>
            <a:r>
              <a:rPr lang="lv-LV" dirty="0" smtClean="0"/>
              <a:t>šūnas pirmās 3 dienas pēc apaugļošanās nodrošina embrija imunoloģisko aizsardzību un barošanas </a:t>
            </a:r>
            <a:r>
              <a:rPr lang="lv-LV" dirty="0" err="1" smtClean="0"/>
              <a:t>funkciju,veidojot</a:t>
            </a:r>
            <a:r>
              <a:rPr lang="lv-LV" i="1" dirty="0" smtClean="0"/>
              <a:t> </a:t>
            </a:r>
            <a:r>
              <a:rPr lang="lv-LV" i="1" dirty="0" err="1" smtClean="0"/>
              <a:t>corona</a:t>
            </a:r>
            <a:r>
              <a:rPr lang="lv-LV" i="1" dirty="0" smtClean="0"/>
              <a:t> </a:t>
            </a:r>
            <a:r>
              <a:rPr lang="lv-LV" i="1" dirty="0" err="1" smtClean="0"/>
              <a:t>radiata</a:t>
            </a:r>
            <a:r>
              <a:rPr lang="lv-LV" i="1" dirty="0" smtClean="0"/>
              <a:t> </a:t>
            </a:r>
            <a:r>
              <a:rPr lang="lv-LV" dirty="0" smtClean="0"/>
              <a:t>– olvada transporta laikā</a:t>
            </a:r>
          </a:p>
          <a:p>
            <a:pPr>
              <a:buNone/>
            </a:pPr>
            <a:endParaRPr lang="lv-LV" dirty="0"/>
          </a:p>
        </p:txBody>
      </p:sp>
      <p:pic>
        <p:nvPicPr>
          <p:cNvPr id="2050" name="Picture 2" descr="Gray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6632"/>
            <a:ext cx="2483768" cy="239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lv-LV" sz="2400" b="1" dirty="0" smtClean="0"/>
              <a:t>Implantācijas logs – </a:t>
            </a:r>
            <a:r>
              <a:rPr lang="lv-LV" sz="2400" b="1" dirty="0" err="1" smtClean="0"/>
              <a:t>endometrijs</a:t>
            </a:r>
            <a:r>
              <a:rPr lang="lv-LV" sz="2400" b="1" dirty="0" smtClean="0"/>
              <a:t> gatavs uzņemt apaugļotu olšūnu, 5 – 7 dienas pēc ovulācijas</a:t>
            </a:r>
            <a:endParaRPr lang="lv-LV" sz="2400" b="1" dirty="0"/>
          </a:p>
        </p:txBody>
      </p:sp>
      <p:pic>
        <p:nvPicPr>
          <p:cNvPr id="2050" name="Picture 2" descr="http://affordablewindows.ie/wp-content/uploads/2013/09/french-windows-affordable-windows-dubl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12776"/>
            <a:ext cx="2833819" cy="25904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5733256"/>
            <a:ext cx="762099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sz="2400" dirty="0" smtClean="0"/>
              <a:t>Pēc </a:t>
            </a:r>
            <a:r>
              <a:rPr lang="lv-LV" sz="2400" dirty="0" err="1" smtClean="0"/>
              <a:t>implatācijas</a:t>
            </a:r>
            <a:r>
              <a:rPr lang="lv-LV" sz="2400" dirty="0" smtClean="0"/>
              <a:t> loga- </a:t>
            </a:r>
            <a:r>
              <a:rPr lang="lv-LV" sz="2400" dirty="0" err="1" smtClean="0"/>
              <a:t>refraktārā</a:t>
            </a:r>
            <a:r>
              <a:rPr lang="lv-LV" sz="2400" dirty="0" smtClean="0"/>
              <a:t>/neuzņēmīgā fāze:</a:t>
            </a:r>
          </a:p>
          <a:p>
            <a:r>
              <a:rPr lang="lv-LV" sz="2400" dirty="0" smtClean="0"/>
              <a:t>embrija  ģenētiska pārbaude un citu embriju atgrūšana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349647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b="1" dirty="0" smtClean="0"/>
              <a:t>Progesterons</a:t>
            </a:r>
            <a:r>
              <a:rPr lang="lv-LV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</a:t>
            </a:r>
            <a:r>
              <a:rPr lang="lv-LV" dirty="0" smtClean="0"/>
              <a:t>A</a:t>
            </a:r>
            <a:r>
              <a:rPr lang="lv-LV" dirty="0" smtClean="0"/>
              <a:t>tver </a:t>
            </a:r>
            <a:r>
              <a:rPr lang="lv-LV" dirty="0" smtClean="0"/>
              <a:t>implantācijas logu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S</a:t>
            </a:r>
            <a:r>
              <a:rPr lang="lv-LV" dirty="0" smtClean="0"/>
              <a:t>ekmē </a:t>
            </a:r>
            <a:r>
              <a:rPr lang="lv-LV" dirty="0" err="1" smtClean="0"/>
              <a:t>blastocistas</a:t>
            </a:r>
            <a:r>
              <a:rPr lang="lv-LV" dirty="0" smtClean="0"/>
              <a:t> adhēziju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Veicina </a:t>
            </a:r>
            <a:r>
              <a:rPr lang="lv-LV" dirty="0" err="1" smtClean="0"/>
              <a:t>stromālo</a:t>
            </a:r>
            <a:r>
              <a:rPr lang="lv-LV" dirty="0" smtClean="0"/>
              <a:t> reakciju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Regulē NK šūnas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Regulē HLA-G gēna ekspresiju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Inducē Th2 </a:t>
            </a:r>
            <a:r>
              <a:rPr lang="lv-LV" dirty="0" err="1" smtClean="0"/>
              <a:t>citokīnu</a:t>
            </a:r>
            <a:r>
              <a:rPr lang="lv-LV" dirty="0" smtClean="0"/>
              <a:t> produkciju</a:t>
            </a:r>
            <a:endParaRPr lang="lv-LV" dirty="0"/>
          </a:p>
        </p:txBody>
      </p:sp>
      <p:sp>
        <p:nvSpPr>
          <p:cNvPr id="6" name="Right Arrow Callout 5"/>
          <p:cNvSpPr/>
          <p:nvPr/>
        </p:nvSpPr>
        <p:spPr>
          <a:xfrm>
            <a:off x="179512" y="3645024"/>
            <a:ext cx="8568952" cy="194421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 smtClean="0"/>
              <a:t>Citokīni</a:t>
            </a:r>
            <a:r>
              <a:rPr lang="lv-LV" dirty="0" smtClean="0"/>
              <a:t> ( Th2 – regulatori, Th1 – iekaisuma)</a:t>
            </a:r>
          </a:p>
          <a:p>
            <a:pPr algn="ctr"/>
            <a:r>
              <a:rPr lang="lv-LV" dirty="0" smtClean="0"/>
              <a:t>Augšanas faktori</a:t>
            </a:r>
          </a:p>
          <a:p>
            <a:pPr algn="ctr"/>
            <a:r>
              <a:rPr lang="lv-LV" dirty="0" smtClean="0"/>
              <a:t>NK šūnas nosaka </a:t>
            </a:r>
            <a:r>
              <a:rPr lang="lv-LV" dirty="0" err="1" smtClean="0"/>
              <a:t>angioģenēzi</a:t>
            </a:r>
            <a:r>
              <a:rPr lang="lv-LV" dirty="0" smtClean="0"/>
              <a:t> un </a:t>
            </a:r>
            <a:r>
              <a:rPr lang="lv-LV" dirty="0" err="1" smtClean="0"/>
              <a:t>imunosupresiju</a:t>
            </a:r>
            <a:endParaRPr lang="lv-LV" dirty="0" smtClean="0"/>
          </a:p>
          <a:p>
            <a:pPr algn="ctr"/>
            <a:r>
              <a:rPr lang="lv-LV" dirty="0" err="1" smtClean="0"/>
              <a:t>Makrofāgi</a:t>
            </a:r>
            <a:r>
              <a:rPr lang="lv-LV" dirty="0" smtClean="0"/>
              <a:t> nosaka progesterona receptoru ekspresiju </a:t>
            </a:r>
          </a:p>
          <a:p>
            <a:pPr algn="ctr"/>
            <a:r>
              <a:rPr lang="lv-LV" dirty="0" smtClean="0"/>
              <a:t>Progesterona inducētais bloķējošais faktors</a:t>
            </a:r>
            <a:endParaRPr lang="lv-LV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Citi I trimestra spontānas grūtniecības pārtraukšanās iemesli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lv-LV" dirty="0" smtClean="0"/>
              <a:t>30-50% nav saistīti ar </a:t>
            </a:r>
            <a:r>
              <a:rPr lang="lv-LV" dirty="0" err="1" smtClean="0"/>
              <a:t>hromosomālu</a:t>
            </a:r>
            <a:r>
              <a:rPr lang="lv-LV" dirty="0" smtClean="0"/>
              <a:t> patoloģiju – </a:t>
            </a:r>
            <a:r>
              <a:rPr lang="lv-LV" dirty="0" err="1" smtClean="0"/>
              <a:t>poligēni</a:t>
            </a:r>
            <a:r>
              <a:rPr lang="lv-LV" dirty="0" smtClean="0"/>
              <a:t>/</a:t>
            </a:r>
            <a:r>
              <a:rPr lang="lv-LV" dirty="0" err="1" smtClean="0"/>
              <a:t>multifaktoriāli</a:t>
            </a:r>
            <a:endParaRPr lang="lv-LV" dirty="0" smtClean="0"/>
          </a:p>
          <a:p>
            <a:pPr lvl="2"/>
            <a:r>
              <a:rPr lang="lv-LV" dirty="0" smtClean="0"/>
              <a:t>Izolētas strukturālas patoloģijas</a:t>
            </a:r>
          </a:p>
          <a:p>
            <a:pPr lvl="2"/>
            <a:r>
              <a:rPr lang="lv-LV" dirty="0" smtClean="0"/>
              <a:t>Selektīvs </a:t>
            </a:r>
            <a:r>
              <a:rPr lang="lv-LV" dirty="0" err="1" smtClean="0"/>
              <a:t>mozaīcisms</a:t>
            </a:r>
            <a:r>
              <a:rPr lang="lv-LV" dirty="0" smtClean="0"/>
              <a:t> tikai placentā, mantots no viena vecāka</a:t>
            </a:r>
          </a:p>
          <a:p>
            <a:r>
              <a:rPr lang="lv-LV" dirty="0" err="1" smtClean="0"/>
              <a:t>Luteīnās</a:t>
            </a:r>
            <a:r>
              <a:rPr lang="lv-LV" dirty="0" smtClean="0"/>
              <a:t> fāzes nepietiekamība – būtiska tikai IVF cikos līdz 9.nedēļai</a:t>
            </a:r>
          </a:p>
          <a:p>
            <a:r>
              <a:rPr lang="lv-LV" dirty="0" smtClean="0"/>
              <a:t>Vairogdziedzera saslimšanas</a:t>
            </a:r>
          </a:p>
          <a:p>
            <a:r>
              <a:rPr lang="lv-LV" dirty="0" smtClean="0"/>
              <a:t>Smags cukura diabēts</a:t>
            </a:r>
          </a:p>
          <a:p>
            <a:r>
              <a:rPr lang="lv-LV" dirty="0" smtClean="0"/>
              <a:t>Iedzimtas dzemdes attīstības patoloģijas</a:t>
            </a:r>
          </a:p>
          <a:p>
            <a:pPr lvl="2"/>
            <a:r>
              <a:rPr lang="lv-LV" dirty="0" smtClean="0"/>
              <a:t>23,8% ar </a:t>
            </a:r>
            <a:r>
              <a:rPr lang="lv-LV" dirty="0" err="1" smtClean="0"/>
              <a:t>recidivējošu</a:t>
            </a:r>
            <a:r>
              <a:rPr lang="lv-LV" dirty="0" smtClean="0"/>
              <a:t> grūtniecības pārtraukšanos</a:t>
            </a:r>
          </a:p>
          <a:p>
            <a:r>
              <a:rPr lang="lv-LV" dirty="0" smtClean="0"/>
              <a:t>Iegūtas dzemdes dobuma patoloģijas ( adhēzijas –pēc abrāzijas , kas veikta pēcdzemdību periodā – 15-30% spontāna grūtniecības pārtraukšanās )</a:t>
            </a:r>
          </a:p>
          <a:p>
            <a:r>
              <a:rPr lang="lv-LV" dirty="0" err="1" smtClean="0"/>
              <a:t>Submukozi</a:t>
            </a:r>
            <a:r>
              <a:rPr lang="lv-LV" dirty="0" smtClean="0"/>
              <a:t> miomas mezgli – nepilnvērtīgs </a:t>
            </a:r>
            <a:r>
              <a:rPr lang="lv-LV" dirty="0" err="1" smtClean="0"/>
              <a:t>endometrijs</a:t>
            </a:r>
            <a:r>
              <a:rPr lang="lv-LV" dirty="0" smtClean="0"/>
              <a:t> implantācijai</a:t>
            </a:r>
          </a:p>
          <a:p>
            <a:r>
              <a:rPr lang="lv-LV" dirty="0" smtClean="0"/>
              <a:t>Infekcijas - ±</a:t>
            </a:r>
          </a:p>
          <a:p>
            <a:r>
              <a:rPr lang="lv-LV" dirty="0" err="1" smtClean="0"/>
              <a:t>Trombofīlijas</a:t>
            </a:r>
            <a:r>
              <a:rPr lang="lv-LV" dirty="0" smtClean="0"/>
              <a:t> ( iedzimtas un iegūtas ) – </a:t>
            </a:r>
            <a:r>
              <a:rPr lang="lv-LV" dirty="0" err="1" smtClean="0"/>
              <a:t>lupus</a:t>
            </a:r>
            <a:r>
              <a:rPr lang="lv-LV" dirty="0" smtClean="0"/>
              <a:t>, AFS - ± I trimestrī, V </a:t>
            </a:r>
            <a:r>
              <a:rPr lang="lv-LV" dirty="0" err="1" smtClean="0"/>
              <a:t>Leidena</a:t>
            </a:r>
            <a:r>
              <a:rPr lang="lv-LV" dirty="0" smtClean="0"/>
              <a:t> faktors – ne I trimestrī</a:t>
            </a:r>
          </a:p>
          <a:p>
            <a:r>
              <a:rPr lang="lv-LV" dirty="0" smtClean="0"/>
              <a:t>Eksogēnie faktori ( kafija, alkohols, kontracepcija, </a:t>
            </a:r>
            <a:r>
              <a:rPr lang="lv-LV" dirty="0" err="1" smtClean="0"/>
              <a:t>Rtg</a:t>
            </a:r>
            <a:r>
              <a:rPr lang="lv-LV" dirty="0" smtClean="0"/>
              <a:t>, stress) – nav ticamu pierādījumu</a:t>
            </a:r>
            <a:endParaRPr lang="lv-LV" dirty="0"/>
          </a:p>
        </p:txBody>
      </p:sp>
      <p:sp>
        <p:nvSpPr>
          <p:cNvPr id="4" name="Rectangle 3"/>
          <p:cNvSpPr/>
          <p:nvPr/>
        </p:nvSpPr>
        <p:spPr>
          <a:xfrm>
            <a:off x="4427984" y="630932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1" dirty="0" smtClean="0"/>
              <a:t>Simpson, J, Carson, S, Glob. </a:t>
            </a:r>
            <a:r>
              <a:rPr lang="en-US" sz="1100" i="1" dirty="0" err="1" smtClean="0"/>
              <a:t>libr</a:t>
            </a:r>
            <a:r>
              <a:rPr lang="en-US" sz="1100" i="1" dirty="0" smtClean="0"/>
              <a:t>. women's med.,</a:t>
            </a:r>
            <a:br>
              <a:rPr lang="en-US" sz="1100" i="1" dirty="0" smtClean="0"/>
            </a:br>
            <a:r>
              <a:rPr lang="en-US" sz="1100" i="1" dirty="0" smtClean="0"/>
              <a:t>(ISSN: 1756-2228) 2013; DOI 10.3843/GLOWM.10319</a:t>
            </a:r>
            <a:endParaRPr lang="lv-LV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640960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lv-LV" dirty="0" smtClean="0"/>
              <a:t>Ja embrijs ir pilnvērtīgs – deciduālie audi veicina embrija attīstību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Pat pirms implantācijas – pilnvērtīgs embrijs inducē  “signālus” </a:t>
            </a:r>
            <a:r>
              <a:rPr lang="lv-LV" dirty="0" err="1" smtClean="0"/>
              <a:t>endometrija</a:t>
            </a:r>
            <a:endParaRPr lang="lv-LV" dirty="0" smtClean="0"/>
          </a:p>
          <a:p>
            <a:r>
              <a:rPr lang="lv-LV" dirty="0" smtClean="0"/>
              <a:t> </a:t>
            </a:r>
            <a:r>
              <a:rPr lang="lv-LV" dirty="0" err="1" smtClean="0"/>
              <a:t>receptivitātei</a:t>
            </a:r>
            <a:endParaRPr lang="lv-LV" dirty="0" smtClean="0"/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Pilnvērtīgs  </a:t>
            </a:r>
            <a:r>
              <a:rPr lang="lv-LV" dirty="0" err="1" smtClean="0"/>
              <a:t>preimplantācijas</a:t>
            </a:r>
            <a:r>
              <a:rPr lang="lv-LV" dirty="0" smtClean="0"/>
              <a:t> embrijs aktīvi </a:t>
            </a:r>
            <a:r>
              <a:rPr lang="lv-LV" dirty="0" err="1" smtClean="0"/>
              <a:t>sekretē</a:t>
            </a:r>
            <a:r>
              <a:rPr lang="lv-LV" dirty="0" smtClean="0"/>
              <a:t> </a:t>
            </a:r>
            <a:r>
              <a:rPr lang="lv-LV" dirty="0" err="1" smtClean="0"/>
              <a:t>tripsīnu</a:t>
            </a:r>
            <a:r>
              <a:rPr lang="lv-LV" dirty="0" smtClean="0"/>
              <a:t>, kas iniciē implantāciju</a:t>
            </a:r>
          </a:p>
          <a:p>
            <a:r>
              <a:rPr lang="lv-LV" dirty="0" smtClean="0"/>
              <a:t>“</a:t>
            </a:r>
            <a:r>
              <a:rPr lang="lv-LV" dirty="0" err="1" smtClean="0"/>
              <a:t>draudzīgā”vidē</a:t>
            </a:r>
            <a:endParaRPr lang="lv-LV" dirty="0" smtClean="0"/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Šos signālus nosaka gēni, kas ir atbildīgi par implantāciju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Implantāciju nosaka pozitīva vai negatīva selekcija</a:t>
            </a:r>
          </a:p>
          <a:p>
            <a:pPr>
              <a:buFont typeface="Arial" pitchFamily="34" charset="0"/>
              <a:buChar char="•"/>
            </a:pPr>
            <a:endParaRPr lang="lv-LV" dirty="0"/>
          </a:p>
        </p:txBody>
      </p:sp>
      <p:pic>
        <p:nvPicPr>
          <p:cNvPr id="69634" name="Picture 2" descr="Signaling networks in decidualizatio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996952"/>
            <a:ext cx="3509138" cy="36938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3717032"/>
            <a:ext cx="4176464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dirty="0" err="1" smtClean="0"/>
              <a:t>Recidivējošu</a:t>
            </a:r>
            <a:r>
              <a:rPr lang="lv-LV" dirty="0" smtClean="0"/>
              <a:t> spontānu abortu iemesli: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Vecāku </a:t>
            </a:r>
            <a:r>
              <a:rPr lang="lv-LV" dirty="0" err="1" smtClean="0"/>
              <a:t>hromasomālas</a:t>
            </a:r>
            <a:r>
              <a:rPr lang="lv-LV" dirty="0" smtClean="0"/>
              <a:t> </a:t>
            </a:r>
            <a:r>
              <a:rPr lang="lv-LV" dirty="0" err="1" smtClean="0"/>
              <a:t>translokācijas</a:t>
            </a:r>
            <a:endParaRPr lang="lv-LV" dirty="0" smtClean="0"/>
          </a:p>
          <a:p>
            <a:pPr>
              <a:buFont typeface="Arial" pitchFamily="34" charset="0"/>
              <a:buChar char="•"/>
            </a:pPr>
            <a:r>
              <a:rPr lang="lv-LV" dirty="0" err="1" smtClean="0"/>
              <a:t>Trombofīlijas</a:t>
            </a:r>
            <a:endParaRPr lang="lv-LV" dirty="0" smtClean="0"/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Endokrīni traucējumi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Imunoloģiskie aspekti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Anatomiskas patoloģijas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Neatrod NEKO un neizskaidro iemeslu</a:t>
            </a:r>
            <a:endParaRPr lang="lv-LV" dirty="0"/>
          </a:p>
        </p:txBody>
      </p:sp>
      <p:sp>
        <p:nvSpPr>
          <p:cNvPr id="5" name="Rectangle 4"/>
          <p:cNvSpPr/>
          <p:nvPr/>
        </p:nvSpPr>
        <p:spPr>
          <a:xfrm>
            <a:off x="251520" y="623731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1100" i="1" dirty="0" err="1" smtClean="0">
                <a:solidFill>
                  <a:srgbClr val="FF0000"/>
                </a:solidFill>
              </a:rPr>
              <a:t>Implantation</a:t>
            </a:r>
            <a:r>
              <a:rPr lang="lv-LV" sz="1100" i="1" dirty="0" smtClean="0">
                <a:solidFill>
                  <a:srgbClr val="FF0000"/>
                </a:solidFill>
              </a:rPr>
              <a:t>, </a:t>
            </a:r>
            <a:r>
              <a:rPr lang="lv-LV" sz="1100" i="1" dirty="0" err="1" smtClean="0">
                <a:solidFill>
                  <a:srgbClr val="FF0000"/>
                </a:solidFill>
              </a:rPr>
              <a:t>decidualisation</a:t>
            </a:r>
            <a:r>
              <a:rPr lang="lv-LV" sz="1100" i="1" dirty="0" smtClean="0">
                <a:solidFill>
                  <a:srgbClr val="FF0000"/>
                </a:solidFill>
              </a:rPr>
              <a:t> </a:t>
            </a:r>
            <a:r>
              <a:rPr lang="lv-LV" sz="1100" i="1" dirty="0" err="1" smtClean="0">
                <a:solidFill>
                  <a:srgbClr val="FF0000"/>
                </a:solidFill>
              </a:rPr>
              <a:t>and</a:t>
            </a:r>
            <a:r>
              <a:rPr lang="lv-LV" sz="1100" i="1" dirty="0" smtClean="0">
                <a:solidFill>
                  <a:srgbClr val="FF0000"/>
                </a:solidFill>
              </a:rPr>
              <a:t> </a:t>
            </a:r>
            <a:r>
              <a:rPr lang="lv-LV" sz="1100" i="1" dirty="0" err="1" smtClean="0">
                <a:solidFill>
                  <a:srgbClr val="FF0000"/>
                </a:solidFill>
              </a:rPr>
              <a:t>how</a:t>
            </a:r>
            <a:r>
              <a:rPr lang="lv-LV" sz="1100" i="1" dirty="0" smtClean="0">
                <a:solidFill>
                  <a:srgbClr val="FF0000"/>
                </a:solidFill>
              </a:rPr>
              <a:t> </a:t>
            </a:r>
            <a:r>
              <a:rPr lang="lv-LV" sz="1100" i="1" dirty="0" err="1" smtClean="0">
                <a:solidFill>
                  <a:srgbClr val="FF0000"/>
                </a:solidFill>
              </a:rPr>
              <a:t>we</a:t>
            </a:r>
            <a:r>
              <a:rPr lang="lv-LV" sz="1100" i="1" dirty="0" smtClean="0">
                <a:solidFill>
                  <a:srgbClr val="FF0000"/>
                </a:solidFill>
              </a:rPr>
              <a:t> </a:t>
            </a:r>
            <a:r>
              <a:rPr lang="lv-LV" sz="1100" i="1" dirty="0" err="1" smtClean="0">
                <a:solidFill>
                  <a:srgbClr val="FF0000"/>
                </a:solidFill>
              </a:rPr>
              <a:t>may</a:t>
            </a:r>
            <a:endParaRPr lang="lv-LV" sz="1100" i="1" dirty="0" smtClean="0">
              <a:solidFill>
                <a:srgbClr val="FF0000"/>
              </a:solidFill>
            </a:endParaRPr>
          </a:p>
          <a:p>
            <a:r>
              <a:rPr lang="lv-LV" sz="1100" i="1" dirty="0" smtClean="0">
                <a:solidFill>
                  <a:srgbClr val="FF0000"/>
                </a:solidFill>
              </a:rPr>
              <a:t> </a:t>
            </a:r>
            <a:r>
              <a:rPr lang="lv-LV" sz="1100" i="1" dirty="0" err="1" smtClean="0">
                <a:solidFill>
                  <a:srgbClr val="FF0000"/>
                </a:solidFill>
              </a:rPr>
              <a:t>be</a:t>
            </a:r>
            <a:r>
              <a:rPr lang="lv-LV" sz="1100" i="1" dirty="0" smtClean="0">
                <a:solidFill>
                  <a:srgbClr val="FF0000"/>
                </a:solidFill>
              </a:rPr>
              <a:t> </a:t>
            </a:r>
            <a:r>
              <a:rPr lang="lv-LV" sz="1100" i="1" dirty="0" err="1" smtClean="0">
                <a:solidFill>
                  <a:srgbClr val="FF0000"/>
                </a:solidFill>
              </a:rPr>
              <a:t>able</a:t>
            </a:r>
            <a:r>
              <a:rPr lang="lv-LV" sz="1100" i="1" dirty="0" smtClean="0">
                <a:solidFill>
                  <a:srgbClr val="FF0000"/>
                </a:solidFill>
              </a:rPr>
              <a:t> to influence it, </a:t>
            </a:r>
            <a:r>
              <a:rPr lang="lv-LV" sz="1100" i="1" dirty="0" err="1" smtClean="0">
                <a:solidFill>
                  <a:srgbClr val="FF0000"/>
                </a:solidFill>
              </a:rPr>
              <a:t>J.Brosens</a:t>
            </a:r>
            <a:r>
              <a:rPr lang="lv-LV" sz="1100" i="1" dirty="0" smtClean="0">
                <a:solidFill>
                  <a:srgbClr val="FF0000"/>
                </a:solidFill>
              </a:rPr>
              <a:t> ISUOG 6/6/2014</a:t>
            </a:r>
            <a:endParaRPr lang="lv-LV" sz="11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748464" cy="1143000"/>
          </a:xfrm>
        </p:spPr>
        <p:txBody>
          <a:bodyPr>
            <a:normAutofit fontScale="90000"/>
          </a:bodyPr>
          <a:lstStyle/>
          <a:p>
            <a:r>
              <a:rPr lang="lv-LV" sz="2800" b="1" dirty="0" smtClean="0"/>
              <a:t>Viens no izskaidrojumiem: Agrīna grūtniecības pārtraukšanās –</a:t>
            </a:r>
            <a:br>
              <a:rPr lang="lv-LV" sz="2800" b="1" dirty="0" smtClean="0"/>
            </a:br>
            <a:r>
              <a:rPr lang="lv-LV" sz="2800" b="1" dirty="0" smtClean="0"/>
              <a:t> embriju dabīga selekcija</a:t>
            </a:r>
            <a:endParaRPr lang="lv-LV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Ja ir traucēta </a:t>
            </a:r>
            <a:r>
              <a:rPr lang="lv-LV" dirty="0" err="1" smtClean="0"/>
              <a:t>decidualizācija</a:t>
            </a:r>
            <a:r>
              <a:rPr lang="lv-LV" dirty="0" smtClean="0"/>
              <a:t> = nepilnvērtīga embriju selekcija</a:t>
            </a:r>
          </a:p>
          <a:p>
            <a:r>
              <a:rPr lang="lv-LV" dirty="0" smtClean="0"/>
              <a:t>Ja ir nepilnvērtīga embriju selekcija = agrīna embrija bojāeja saistībā ar </a:t>
            </a:r>
            <a:r>
              <a:rPr lang="lv-LV" dirty="0" err="1" smtClean="0"/>
              <a:t>aneīploidiju</a:t>
            </a:r>
            <a:endParaRPr lang="lv-LV" dirty="0" smtClean="0"/>
          </a:p>
          <a:p>
            <a:r>
              <a:rPr lang="lv-LV" dirty="0" smtClean="0"/>
              <a:t>Ja ir traucēta </a:t>
            </a:r>
            <a:r>
              <a:rPr lang="lv-LV" dirty="0" err="1" smtClean="0"/>
              <a:t>decidualizācija</a:t>
            </a:r>
            <a:r>
              <a:rPr lang="lv-LV" dirty="0" smtClean="0"/>
              <a:t> ( veidojas nepilnvērtīga placenta ) = vēlīns, normāla kariotipa augļa spontāns aborts</a:t>
            </a:r>
          </a:p>
          <a:p>
            <a:r>
              <a:rPr lang="lv-LV" dirty="0" smtClean="0"/>
              <a:t>Ja ir slikta embriju selekcija = “patoloģiska “auglība ar ļoti daudziem spontāniem abortiem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797152"/>
            <a:ext cx="8716617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dirty="0" smtClean="0"/>
              <a:t>Deciduālām šūnām ir jāiziet noteikts cikls: – </a:t>
            </a:r>
          </a:p>
          <a:p>
            <a:r>
              <a:rPr lang="lv-LV" dirty="0" smtClean="0"/>
              <a:t> - </a:t>
            </a:r>
            <a:r>
              <a:rPr lang="lv-LV" i="1" dirty="0" err="1" smtClean="0"/>
              <a:t>pro-inflammatory</a:t>
            </a:r>
            <a:r>
              <a:rPr lang="lv-LV" i="1" dirty="0" smtClean="0"/>
              <a:t>/</a:t>
            </a:r>
            <a:r>
              <a:rPr lang="lv-LV" i="1" dirty="0" err="1" smtClean="0"/>
              <a:t>pro-implantation</a:t>
            </a:r>
            <a:r>
              <a:rPr lang="lv-LV" i="1" dirty="0" smtClean="0"/>
              <a:t> → </a:t>
            </a:r>
            <a:r>
              <a:rPr lang="lv-LV" i="1" dirty="0" err="1" smtClean="0"/>
              <a:t>anti-inflammatory</a:t>
            </a:r>
            <a:r>
              <a:rPr lang="lv-LV" i="1" dirty="0" smtClean="0"/>
              <a:t>/</a:t>
            </a:r>
            <a:r>
              <a:rPr lang="lv-LV" i="1" dirty="0" err="1" smtClean="0"/>
              <a:t>pro-selective</a:t>
            </a:r>
            <a:endParaRPr lang="lv-LV" i="1" dirty="0" smtClean="0"/>
          </a:p>
          <a:p>
            <a:pPr>
              <a:buFontTx/>
              <a:buChar char="-"/>
            </a:pPr>
            <a:r>
              <a:rPr lang="lv-LV" dirty="0" smtClean="0"/>
              <a:t>Ja ir traucēta deciduālo audu transformācija – pieaug neveiksmīgu implantāciju skaits</a:t>
            </a:r>
          </a:p>
          <a:p>
            <a:r>
              <a:rPr lang="lv-LV" dirty="0" smtClean="0"/>
              <a:t>Menstruālā asiņošana un cikliska </a:t>
            </a:r>
            <a:r>
              <a:rPr lang="lv-LV" dirty="0" err="1" smtClean="0"/>
              <a:t>endometrija</a:t>
            </a:r>
            <a:r>
              <a:rPr lang="lv-LV" dirty="0" smtClean="0"/>
              <a:t> reģenerācija nodrošina  implantāciju dzemdē</a:t>
            </a:r>
            <a:endParaRPr lang="lv-LV" dirty="0"/>
          </a:p>
        </p:txBody>
      </p:sp>
      <p:sp>
        <p:nvSpPr>
          <p:cNvPr id="5" name="Rectangle 4"/>
          <p:cNvSpPr/>
          <p:nvPr/>
        </p:nvSpPr>
        <p:spPr>
          <a:xfrm>
            <a:off x="3923928" y="64271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1100" i="1" dirty="0" err="1" smtClean="0">
                <a:solidFill>
                  <a:srgbClr val="FF0000"/>
                </a:solidFill>
              </a:rPr>
              <a:t>Implantation</a:t>
            </a:r>
            <a:r>
              <a:rPr lang="lv-LV" sz="1100" i="1" dirty="0" smtClean="0">
                <a:solidFill>
                  <a:srgbClr val="FF0000"/>
                </a:solidFill>
              </a:rPr>
              <a:t>, </a:t>
            </a:r>
            <a:r>
              <a:rPr lang="lv-LV" sz="1100" i="1" dirty="0" err="1" smtClean="0">
                <a:solidFill>
                  <a:srgbClr val="FF0000"/>
                </a:solidFill>
              </a:rPr>
              <a:t>decidualisation</a:t>
            </a:r>
            <a:r>
              <a:rPr lang="lv-LV" sz="1100" i="1" dirty="0" smtClean="0">
                <a:solidFill>
                  <a:srgbClr val="FF0000"/>
                </a:solidFill>
              </a:rPr>
              <a:t> </a:t>
            </a:r>
            <a:r>
              <a:rPr lang="lv-LV" sz="1100" i="1" dirty="0" err="1" smtClean="0">
                <a:solidFill>
                  <a:srgbClr val="FF0000"/>
                </a:solidFill>
              </a:rPr>
              <a:t>and</a:t>
            </a:r>
            <a:r>
              <a:rPr lang="lv-LV" sz="1100" i="1" dirty="0" smtClean="0">
                <a:solidFill>
                  <a:srgbClr val="FF0000"/>
                </a:solidFill>
              </a:rPr>
              <a:t> </a:t>
            </a:r>
            <a:r>
              <a:rPr lang="lv-LV" sz="1100" i="1" dirty="0" err="1" smtClean="0">
                <a:solidFill>
                  <a:srgbClr val="FF0000"/>
                </a:solidFill>
              </a:rPr>
              <a:t>how</a:t>
            </a:r>
            <a:r>
              <a:rPr lang="lv-LV" sz="1100" i="1" dirty="0" smtClean="0">
                <a:solidFill>
                  <a:srgbClr val="FF0000"/>
                </a:solidFill>
              </a:rPr>
              <a:t> </a:t>
            </a:r>
            <a:r>
              <a:rPr lang="lv-LV" sz="1100" i="1" dirty="0" err="1" smtClean="0">
                <a:solidFill>
                  <a:srgbClr val="FF0000"/>
                </a:solidFill>
              </a:rPr>
              <a:t>we</a:t>
            </a:r>
            <a:r>
              <a:rPr lang="lv-LV" sz="1100" i="1" dirty="0" smtClean="0">
                <a:solidFill>
                  <a:srgbClr val="FF0000"/>
                </a:solidFill>
              </a:rPr>
              <a:t> </a:t>
            </a:r>
            <a:r>
              <a:rPr lang="lv-LV" sz="1100" i="1" dirty="0" err="1" smtClean="0">
                <a:solidFill>
                  <a:srgbClr val="FF0000"/>
                </a:solidFill>
              </a:rPr>
              <a:t>may</a:t>
            </a:r>
            <a:endParaRPr lang="lv-LV" sz="1100" i="1" dirty="0" smtClean="0">
              <a:solidFill>
                <a:srgbClr val="FF0000"/>
              </a:solidFill>
            </a:endParaRPr>
          </a:p>
          <a:p>
            <a:r>
              <a:rPr lang="lv-LV" sz="1100" i="1" dirty="0" smtClean="0">
                <a:solidFill>
                  <a:srgbClr val="FF0000"/>
                </a:solidFill>
              </a:rPr>
              <a:t> </a:t>
            </a:r>
            <a:r>
              <a:rPr lang="lv-LV" sz="1100" i="1" dirty="0" err="1" smtClean="0">
                <a:solidFill>
                  <a:srgbClr val="FF0000"/>
                </a:solidFill>
              </a:rPr>
              <a:t>be</a:t>
            </a:r>
            <a:r>
              <a:rPr lang="lv-LV" sz="1100" i="1" dirty="0" smtClean="0">
                <a:solidFill>
                  <a:srgbClr val="FF0000"/>
                </a:solidFill>
              </a:rPr>
              <a:t> </a:t>
            </a:r>
            <a:r>
              <a:rPr lang="lv-LV" sz="1100" i="1" dirty="0" err="1" smtClean="0">
                <a:solidFill>
                  <a:srgbClr val="FF0000"/>
                </a:solidFill>
              </a:rPr>
              <a:t>able</a:t>
            </a:r>
            <a:r>
              <a:rPr lang="lv-LV" sz="1100" i="1" dirty="0" smtClean="0">
                <a:solidFill>
                  <a:srgbClr val="FF0000"/>
                </a:solidFill>
              </a:rPr>
              <a:t> to influence it, </a:t>
            </a:r>
            <a:r>
              <a:rPr lang="lv-LV" sz="1100" i="1" dirty="0" err="1" smtClean="0">
                <a:solidFill>
                  <a:srgbClr val="FF0000"/>
                </a:solidFill>
              </a:rPr>
              <a:t>J.Brosens</a:t>
            </a:r>
            <a:r>
              <a:rPr lang="lv-LV" sz="1100" i="1" dirty="0" smtClean="0">
                <a:solidFill>
                  <a:srgbClr val="FF0000"/>
                </a:solidFill>
              </a:rPr>
              <a:t> ISUOG 6/6/2014</a:t>
            </a:r>
            <a:endParaRPr lang="lv-LV" sz="11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14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lv-LV" sz="2000" dirty="0" smtClean="0"/>
              <a:t> </a:t>
            </a:r>
            <a:br>
              <a:rPr lang="lv-LV" sz="2000" dirty="0" smtClean="0"/>
            </a:br>
            <a:r>
              <a:rPr lang="lv-LV" sz="2000" b="1" dirty="0" smtClean="0"/>
              <a:t>Grūtniecības neiznēsāšana </a:t>
            </a:r>
            <a:r>
              <a:rPr lang="lv-LV" sz="2000" dirty="0" smtClean="0"/>
              <a:t>ir organisma nespēja saglabāt grūtniecību līdz augļa dzīvotspējai: </a:t>
            </a:r>
            <a:r>
              <a:rPr lang="lv-LV" sz="2000" dirty="0" err="1" smtClean="0"/>
              <a:t>gestācijas</a:t>
            </a:r>
            <a:r>
              <a:rPr lang="lv-LV" sz="2000" dirty="0" smtClean="0"/>
              <a:t> laikam pilnām 22 grūtniecības nedēļām un augļa svaram 500 gramiem.  ( </a:t>
            </a:r>
            <a:r>
              <a:rPr lang="lv-LV" sz="2000" b="1" dirty="0" smtClean="0"/>
              <a:t>Agrīni  </a:t>
            </a:r>
            <a:r>
              <a:rPr lang="lv-LV" sz="2000" b="1" dirty="0" smtClean="0">
                <a:latin typeface="Calibri"/>
              </a:rPr>
              <a:t>˂ 12. </a:t>
            </a:r>
            <a:r>
              <a:rPr lang="lv-LV" sz="2000" b="1" dirty="0" err="1" smtClean="0">
                <a:latin typeface="Calibri"/>
              </a:rPr>
              <a:t>gr.ned</a:t>
            </a:r>
            <a:r>
              <a:rPr lang="lv-LV" sz="2000" b="1" dirty="0" smtClean="0">
                <a:latin typeface="Calibri"/>
              </a:rPr>
              <a:t>. ˃ vēlīni ˂ 22. </a:t>
            </a:r>
            <a:r>
              <a:rPr lang="lv-LV" sz="2000" b="1" dirty="0" err="1" smtClean="0">
                <a:latin typeface="Calibri"/>
              </a:rPr>
              <a:t>gr.ned</a:t>
            </a:r>
            <a:r>
              <a:rPr lang="lv-LV" sz="2000" dirty="0" smtClean="0">
                <a:latin typeface="Calibri"/>
              </a:rPr>
              <a:t>.) </a:t>
            </a:r>
            <a:endParaRPr lang="lv-LV" sz="2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0100"/>
            <a:ext cx="2616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endParaRPr kumimoji="0" lang="lv-LV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512" y="1196752"/>
          <a:ext cx="8784978" cy="534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/>
                <a:gridCol w="2928326"/>
                <a:gridCol w="2928326"/>
              </a:tblGrid>
              <a:tr h="371013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Klīniskais agrīnas grūtniecības neiznēsāšanas variants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Paskaidrojums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Angliskais variants</a:t>
                      </a:r>
                      <a:endParaRPr lang="lv-LV" sz="1400" dirty="0"/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kumimoji="0" lang="lv-LV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Spontānais aborts (nenovēršams, daļējs vai pilnīgs)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Grūtniecības attīstība pārtraukusies, ir 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AGN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simptomi, augļa ola izdalās no dzemdes:</a:t>
                      </a:r>
                    </a:p>
                    <a:p>
                      <a:pPr lvl="0" fontAlgn="base"/>
                      <a:r>
                        <a:rPr kumimoji="0" lang="lv-LV" sz="10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nenovēršams: draudoša aborta simptomi, bet ir atvērts </a:t>
                      </a:r>
                      <a:r>
                        <a:rPr kumimoji="0" lang="lv-LV" sz="10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cervikālais</a:t>
                      </a:r>
                      <a:r>
                        <a:rPr kumimoji="0" lang="lv-LV" sz="10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kanāls un/ vai tek augļa ūdeņi</a:t>
                      </a:r>
                    </a:p>
                    <a:p>
                      <a:pPr lvl="0" fontAlgn="base"/>
                      <a:r>
                        <a:rPr kumimoji="0" lang="lv-LV" sz="10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daļējs: augļa olas audu </a:t>
                      </a:r>
                      <a:r>
                        <a:rPr kumimoji="0" lang="lv-LV" sz="10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retence</a:t>
                      </a:r>
                      <a:r>
                        <a:rPr kumimoji="0" lang="lv-LV" sz="10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dzemdes dobumā</a:t>
                      </a:r>
                    </a:p>
                    <a:p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pilnīgs: dzemdes dobumā nav augļa olas audu</a:t>
                      </a:r>
                      <a:endParaRPr lang="lv-LV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Miscarriage</a:t>
                      </a:r>
                      <a:r>
                        <a:rPr kumimoji="0" lang="lv-LV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inevitable</a:t>
                      </a:r>
                      <a:r>
                        <a:rPr kumimoji="0" lang="lv-LV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incomplete</a:t>
                      </a:r>
                      <a:r>
                        <a:rPr kumimoji="0" lang="lv-LV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kumimoji="0" lang="lv-LV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complete</a:t>
                      </a:r>
                      <a:r>
                        <a:rPr kumimoji="0" lang="lv-LV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pregnancy</a:t>
                      </a:r>
                      <a:r>
                        <a:rPr kumimoji="0" lang="lv-LV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</a:t>
                      </a:r>
                      <a:endParaRPr lang="lv-LV" sz="1600" i="1" dirty="0"/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kumimoji="0" lang="lv-LV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Ieraduma aborts</a:t>
                      </a:r>
                      <a:endParaRPr lang="lv-LV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Anamnēzē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 un vairāk sekojošas pēc kārtas 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AGN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lv-LV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Reccurent</a:t>
                      </a:r>
                      <a:r>
                        <a:rPr kumimoji="0" lang="lv-LV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pregnancy</a:t>
                      </a:r>
                      <a:r>
                        <a:rPr kumimoji="0" lang="lv-LV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</a:t>
                      </a:r>
                      <a:endParaRPr lang="lv-LV" sz="1600" i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kumimoji="0" lang="lv-LV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Nenoticis aborts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Grūtniecības attīstība pārtraukusies, var būt 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AGN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simptomātika, augļa ola neizdalās no dzemdes</a:t>
                      </a:r>
                      <a:endParaRPr lang="lv-LV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Missed</a:t>
                      </a:r>
                      <a:r>
                        <a:rPr kumimoji="0" lang="lv-LV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abortion</a:t>
                      </a:r>
                      <a:endParaRPr lang="lv-LV" sz="1600" i="1" dirty="0"/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kumimoji="0" lang="lv-LV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Draudošs aborts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 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AGN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simptomātika, bet grūtniecība progresē</a:t>
                      </a:r>
                      <a:endParaRPr lang="lv-LV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Threatened</a:t>
                      </a:r>
                      <a:r>
                        <a:rPr kumimoji="0" lang="lv-LV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miscarriage</a:t>
                      </a:r>
                      <a:endParaRPr lang="lv-LV" sz="1600" i="1" dirty="0"/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kumimoji="0" lang="lv-LV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Neskaidras dzīvotspējas grūtniecība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 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AGN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simptomi, 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TVUS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dzemdes grūtniecība, bet nav datu par 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dzīvotnespējīgo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grūtniecību vai nenotikušo abortu</a:t>
                      </a:r>
                      <a:endParaRPr lang="lv-LV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Pregnancy</a:t>
                      </a:r>
                      <a:r>
                        <a:rPr kumimoji="0" lang="lv-LV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lv-LV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uncertain</a:t>
                      </a:r>
                      <a:r>
                        <a:rPr kumimoji="0" lang="lv-LV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viability</a:t>
                      </a:r>
                      <a:endParaRPr lang="lv-LV" sz="1600" i="1" dirty="0"/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kumimoji="0" lang="lv-LV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Neskaidras lokalizācijas grūtniecība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Seruma 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HCG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&gt; 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5mUI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/ml, 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TVUS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grūtniecību nevizualizē</a:t>
                      </a:r>
                      <a:endParaRPr lang="lv-LV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Pregnancy</a:t>
                      </a:r>
                      <a:r>
                        <a:rPr kumimoji="0" lang="lv-LV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lv-LV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uncertain</a:t>
                      </a:r>
                      <a:r>
                        <a:rPr kumimoji="0" lang="lv-LV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location</a:t>
                      </a:r>
                      <a:endParaRPr lang="lv-LV" sz="1600" i="1" dirty="0"/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kumimoji="0" lang="lv-LV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Ārpusdzemdes grūtniecība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Grūtniecība, kas nelokalizējas dzemdes dobumā</a:t>
                      </a:r>
                      <a:endParaRPr lang="lv-LV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 i="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Ectopic</a:t>
                      </a:r>
                      <a:r>
                        <a:rPr lang="lv-LV" sz="1600" i="1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lv-LV" sz="1600" i="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pregnancy</a:t>
                      </a:r>
                      <a:endParaRPr lang="lv-LV" sz="1600" i="1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kumimoji="0" lang="lv-LV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Dzīvot nespējīga grūtniecība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Atbilstošs 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HCG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pieaugums,TVUS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aina neatbilst progresējošai grūtniecībai</a:t>
                      </a:r>
                      <a:endParaRPr lang="lv-LV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i="1" dirty="0"/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kumimoji="0" lang="lv-LV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Progresējoša grūtniecība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Atbilstošs 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HCG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pieaugums, 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TVUS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dinamikā atbilst 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HCG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pieaugumam</a:t>
                      </a:r>
                      <a:endParaRPr lang="lv-LV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Viable</a:t>
                      </a:r>
                      <a:r>
                        <a:rPr kumimoji="0" lang="lv-LV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pregnancy</a:t>
                      </a:r>
                      <a:endParaRPr lang="lv-LV" sz="160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Spontāno abortu </a:t>
            </a:r>
            <a:br>
              <a:rPr lang="lv-LV" dirty="0" smtClean="0"/>
            </a:br>
            <a:r>
              <a:rPr lang="lv-LV" dirty="0" smtClean="0"/>
              <a:t>ģenētika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920240"/>
            <a:ext cx="8229600" cy="4937760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50-80% pirmā trimestra abortu iemesls viena vai poli-gēnu ģenētiskas mutācijas </a:t>
            </a:r>
          </a:p>
          <a:p>
            <a:r>
              <a:rPr lang="lv-LV" dirty="0" smtClean="0"/>
              <a:t>Veicot CVS </a:t>
            </a:r>
            <a:r>
              <a:rPr lang="lv-LV" i="1" dirty="0" err="1" smtClean="0"/>
              <a:t>missed</a:t>
            </a:r>
            <a:r>
              <a:rPr lang="lv-LV" i="1" dirty="0" smtClean="0"/>
              <a:t> </a:t>
            </a:r>
            <a:r>
              <a:rPr lang="lv-LV" i="1" dirty="0" err="1" smtClean="0"/>
              <a:t>abortion</a:t>
            </a:r>
            <a:r>
              <a:rPr lang="lv-LV" i="1" dirty="0" smtClean="0"/>
              <a:t> </a:t>
            </a:r>
            <a:r>
              <a:rPr lang="lv-LV" dirty="0" smtClean="0"/>
              <a:t>gadījumos </a:t>
            </a:r>
            <a:r>
              <a:rPr lang="lv-LV" i="1" dirty="0" smtClean="0"/>
              <a:t> </a:t>
            </a:r>
            <a:r>
              <a:rPr lang="lv-LV" dirty="0" smtClean="0"/>
              <a:t>I trimestrī, </a:t>
            </a:r>
            <a:r>
              <a:rPr lang="lv-LV" dirty="0" err="1" smtClean="0"/>
              <a:t>hromasomāla</a:t>
            </a:r>
            <a:r>
              <a:rPr lang="lv-LV" dirty="0" smtClean="0"/>
              <a:t> patoloģija – 75-90%</a:t>
            </a:r>
          </a:p>
          <a:p>
            <a:r>
              <a:rPr lang="lv-LV" dirty="0" smtClean="0"/>
              <a:t>Bet – liela daļa grūtniecību I trimestrī “nesasniedz” CVS iespēju – ja tiek veikta </a:t>
            </a:r>
            <a:r>
              <a:rPr lang="lv-LV" dirty="0" err="1" smtClean="0"/>
              <a:t>mikročipu</a:t>
            </a:r>
            <a:r>
              <a:rPr lang="lv-LV" dirty="0" smtClean="0"/>
              <a:t> hibridizācija agrīni, </a:t>
            </a:r>
            <a:r>
              <a:rPr lang="lv-LV" dirty="0" err="1" smtClean="0"/>
              <a:t>hromasomālo</a:t>
            </a:r>
            <a:r>
              <a:rPr lang="lv-LV" dirty="0" smtClean="0"/>
              <a:t> patoloģiju sastopamība sievietēm virs 35 </a:t>
            </a:r>
            <a:r>
              <a:rPr lang="lv-LV" dirty="0" err="1" smtClean="0"/>
              <a:t>g.v</a:t>
            </a:r>
            <a:r>
              <a:rPr lang="lv-LV" dirty="0" smtClean="0"/>
              <a:t>. – 60-75%</a:t>
            </a:r>
          </a:p>
          <a:p>
            <a:r>
              <a:rPr lang="lv-LV" dirty="0" smtClean="0"/>
              <a:t>II trimestrī ģenētisku patoloģiju sastopamība   ~ 15%</a:t>
            </a:r>
          </a:p>
          <a:p>
            <a:pPr>
              <a:buNone/>
            </a:pPr>
            <a:r>
              <a:rPr lang="lv-LV" dirty="0" smtClean="0"/>
              <a:t>    patoloģiju spektrs līdzīgs kā jaundzimušajiem – </a:t>
            </a:r>
            <a:r>
              <a:rPr lang="lv-LV" dirty="0" err="1" smtClean="0"/>
              <a:t>trisomijas</a:t>
            </a:r>
            <a:r>
              <a:rPr lang="lv-LV" dirty="0" smtClean="0"/>
              <a:t> 13,18, 21, dzimumšūnu </a:t>
            </a:r>
            <a:r>
              <a:rPr lang="lv-LV" dirty="0" err="1" smtClean="0"/>
              <a:t>polisomijas</a:t>
            </a:r>
            <a:r>
              <a:rPr lang="lv-LV" dirty="0" smtClean="0"/>
              <a:t> vai X  </a:t>
            </a:r>
            <a:r>
              <a:rPr lang="lv-LV" dirty="0" err="1" smtClean="0"/>
              <a:t>monosomija</a:t>
            </a:r>
            <a:endParaRPr lang="lv-LV" dirty="0" smtClean="0"/>
          </a:p>
          <a:p>
            <a:r>
              <a:rPr lang="lv-LV" dirty="0" smtClean="0"/>
              <a:t>III trimestrī  - </a:t>
            </a:r>
            <a:r>
              <a:rPr lang="lv-LV" i="1" dirty="0" err="1" smtClean="0"/>
              <a:t>foetus</a:t>
            </a:r>
            <a:r>
              <a:rPr lang="lv-LV" i="1" dirty="0" smtClean="0"/>
              <a:t> </a:t>
            </a:r>
            <a:r>
              <a:rPr lang="lv-LV" i="1" dirty="0" err="1" smtClean="0"/>
              <a:t>mortus</a:t>
            </a:r>
            <a:r>
              <a:rPr lang="lv-LV" i="1" dirty="0" smtClean="0"/>
              <a:t> </a:t>
            </a:r>
            <a:r>
              <a:rPr lang="lv-LV" dirty="0" smtClean="0"/>
              <a:t>gadījumā ģenētisku patoloģiju sastopamība 5%</a:t>
            </a:r>
            <a:endParaRPr lang="lv-LV" dirty="0"/>
          </a:p>
        </p:txBody>
      </p:sp>
      <p:pic>
        <p:nvPicPr>
          <p:cNvPr id="10242" name="Picture 2" descr="http://www.francetvinfo.fr/image/74vsfd43k-2231/908/510/191038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347864" cy="18791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6453336"/>
            <a:ext cx="4015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i="1" dirty="0" err="1" smtClean="0">
                <a:solidFill>
                  <a:srgbClr val="FF0000"/>
                </a:solidFill>
              </a:rPr>
              <a:t>Lanasa</a:t>
            </a:r>
            <a:r>
              <a:rPr lang="lv-LV" sz="1400" i="1" dirty="0" smtClean="0">
                <a:solidFill>
                  <a:srgbClr val="FF0000"/>
                </a:solidFill>
              </a:rPr>
              <a:t> MC </a:t>
            </a:r>
            <a:r>
              <a:rPr lang="lv-LV" sz="1400" i="1" dirty="0" err="1" smtClean="0">
                <a:solidFill>
                  <a:srgbClr val="FF0000"/>
                </a:solidFill>
              </a:rPr>
              <a:t>et</a:t>
            </a:r>
            <a:r>
              <a:rPr lang="lv-LV" sz="1400" i="1" dirty="0" smtClean="0">
                <a:solidFill>
                  <a:srgbClr val="FF0000"/>
                </a:solidFill>
              </a:rPr>
              <a:t> </a:t>
            </a:r>
            <a:r>
              <a:rPr lang="lv-LV" sz="1400" i="1" dirty="0" err="1" smtClean="0">
                <a:solidFill>
                  <a:srgbClr val="FF0000"/>
                </a:solidFill>
              </a:rPr>
              <a:t>al</a:t>
            </a:r>
            <a:r>
              <a:rPr lang="lv-LV" sz="1400" i="1" dirty="0" smtClean="0">
                <a:solidFill>
                  <a:srgbClr val="FF0000"/>
                </a:solidFill>
              </a:rPr>
              <a:t>, </a:t>
            </a:r>
            <a:r>
              <a:rPr lang="lv-LV" sz="1400" i="1" dirty="0" err="1" smtClean="0">
                <a:solidFill>
                  <a:srgbClr val="FF0000"/>
                </a:solidFill>
              </a:rPr>
              <a:t>Am</a:t>
            </a:r>
            <a:r>
              <a:rPr lang="lv-LV" sz="1400" i="1" dirty="0" smtClean="0">
                <a:solidFill>
                  <a:srgbClr val="FF0000"/>
                </a:solidFill>
              </a:rPr>
              <a:t> J </a:t>
            </a:r>
            <a:r>
              <a:rPr lang="lv-LV" sz="1400" i="1" dirty="0" err="1" smtClean="0">
                <a:solidFill>
                  <a:srgbClr val="FF0000"/>
                </a:solidFill>
              </a:rPr>
              <a:t>Hum</a:t>
            </a:r>
            <a:r>
              <a:rPr lang="lv-LV" sz="1400" i="1" dirty="0" smtClean="0">
                <a:solidFill>
                  <a:srgbClr val="FF0000"/>
                </a:solidFill>
              </a:rPr>
              <a:t> </a:t>
            </a:r>
            <a:r>
              <a:rPr lang="lv-LV" sz="1400" i="1" dirty="0" err="1" smtClean="0">
                <a:solidFill>
                  <a:srgbClr val="FF0000"/>
                </a:solidFill>
              </a:rPr>
              <a:t>Genet</a:t>
            </a:r>
            <a:r>
              <a:rPr lang="lv-LV" sz="1400" i="1" dirty="0" smtClean="0">
                <a:solidFill>
                  <a:srgbClr val="FF0000"/>
                </a:solidFill>
              </a:rPr>
              <a:t> 1999;65:252</a:t>
            </a:r>
            <a:endParaRPr lang="lv-LV" sz="1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990600"/>
          </a:xfrm>
        </p:spPr>
        <p:txBody>
          <a:bodyPr/>
          <a:lstStyle/>
          <a:p>
            <a:r>
              <a:rPr lang="lv-LV" dirty="0" err="1" smtClean="0"/>
              <a:t>Recidivējoša</a:t>
            </a:r>
            <a:r>
              <a:rPr lang="lv-LV" dirty="0" smtClean="0"/>
              <a:t> </a:t>
            </a:r>
            <a:r>
              <a:rPr lang="lv-LV" dirty="0" err="1" smtClean="0"/>
              <a:t>aneiploīdija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229600" cy="2713856"/>
          </a:xfrm>
        </p:spPr>
        <p:txBody>
          <a:bodyPr>
            <a:normAutofit fontScale="77500" lnSpcReduction="20000"/>
          </a:bodyPr>
          <a:lstStyle/>
          <a:p>
            <a:r>
              <a:rPr lang="lv-LV" dirty="0" smtClean="0"/>
              <a:t>Ģenētisku patoloģiju sastopamība pieaug saistībā ar spontāno abortu skaitu</a:t>
            </a:r>
          </a:p>
          <a:p>
            <a:r>
              <a:rPr lang="lv-LV" dirty="0" smtClean="0"/>
              <a:t>Bet – pie atkārtotiem~ 3-4 spontāniem abortiem , jāmeklē arī citi iemesli grūtniecības </a:t>
            </a:r>
            <a:r>
              <a:rPr lang="lv-LV" dirty="0" err="1" smtClean="0"/>
              <a:t>neiznēšāšanai</a:t>
            </a:r>
            <a:endParaRPr lang="lv-LV" dirty="0" smtClean="0"/>
          </a:p>
          <a:p>
            <a:r>
              <a:rPr lang="lv-LV" dirty="0" smtClean="0"/>
              <a:t>Iespējams, ka embrijs ir ar normālu kariotipu, bet ar strukturālām patoloģijām</a:t>
            </a:r>
          </a:p>
          <a:p>
            <a:r>
              <a:rPr lang="lv-LV" dirty="0" smtClean="0"/>
              <a:t>No 22000 cilvēka gēniem , tikai 5000-7000 ir identificēti</a:t>
            </a:r>
          </a:p>
          <a:p>
            <a:r>
              <a:rPr lang="lv-LV" dirty="0" smtClean="0"/>
              <a:t>Iespējams, ka vēl neizpētīti gēni kodē normālu vai patoloģisku embrija attīstību</a:t>
            </a:r>
            <a:endParaRPr lang="lv-LV" dirty="0"/>
          </a:p>
        </p:txBody>
      </p:sp>
      <p:pic>
        <p:nvPicPr>
          <p:cNvPr id="34818" name="Picture 2" descr="http://cdn.globalbiodefense.com/wp-content/uploads/2014/06/genomic_sequencing_usamrii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545632"/>
            <a:ext cx="612412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Vai pie atkārtota </a:t>
            </a:r>
            <a:r>
              <a:rPr lang="lv-LV" i="1" dirty="0" err="1" smtClean="0"/>
              <a:t>missed</a:t>
            </a:r>
            <a:r>
              <a:rPr lang="lv-LV" i="1" dirty="0" smtClean="0"/>
              <a:t> </a:t>
            </a:r>
            <a:r>
              <a:rPr lang="lv-LV" i="1" dirty="0" err="1" smtClean="0"/>
              <a:t>abortion</a:t>
            </a:r>
            <a:r>
              <a:rPr lang="lv-LV" i="1" dirty="0" smtClean="0"/>
              <a:t> ( MA ) </a:t>
            </a:r>
            <a:r>
              <a:rPr lang="lv-LV" dirty="0" smtClean="0"/>
              <a:t>jāveic embrija/augļa </a:t>
            </a:r>
            <a:r>
              <a:rPr lang="lv-LV" dirty="0" err="1" smtClean="0"/>
              <a:t>kariotipēšana</a:t>
            </a:r>
            <a:r>
              <a:rPr lang="lv-LV" dirty="0" smtClean="0"/>
              <a:t>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v-LV" dirty="0" smtClean="0"/>
              <a:t>Jā</a:t>
            </a:r>
          </a:p>
          <a:p>
            <a:pPr lvl="1"/>
            <a:r>
              <a:rPr lang="lv-LV" dirty="0" smtClean="0"/>
              <a:t>Psiholoģiskais aspekts</a:t>
            </a:r>
          </a:p>
          <a:p>
            <a:pPr lvl="1"/>
            <a:r>
              <a:rPr lang="lv-LV" dirty="0" err="1" smtClean="0"/>
              <a:t>Prognostiski</a:t>
            </a:r>
            <a:r>
              <a:rPr lang="lv-LV" dirty="0" smtClean="0"/>
              <a:t> pamatota ārstēšana</a:t>
            </a:r>
          </a:p>
          <a:p>
            <a:pPr lvl="1"/>
            <a:r>
              <a:rPr lang="lv-LV" dirty="0" err="1" smtClean="0"/>
              <a:t>Hromosomālas</a:t>
            </a:r>
            <a:r>
              <a:rPr lang="lv-LV" dirty="0" smtClean="0"/>
              <a:t> aberācijas – 25-60% pie atkārtotiem MA</a:t>
            </a:r>
          </a:p>
          <a:p>
            <a:pPr lvl="1"/>
            <a:r>
              <a:rPr lang="lv-LV" dirty="0" smtClean="0"/>
              <a:t>Arī AFS  un iedzimtu pārmantotu </a:t>
            </a:r>
            <a:r>
              <a:rPr lang="lv-LV" dirty="0" err="1" smtClean="0"/>
              <a:t>trombofīliju</a:t>
            </a:r>
            <a:r>
              <a:rPr lang="lv-LV" dirty="0" smtClean="0"/>
              <a:t> gadījumā </a:t>
            </a:r>
            <a:r>
              <a:rPr lang="lv-LV" dirty="0" err="1" smtClean="0"/>
              <a:t>hromosomālu</a:t>
            </a:r>
            <a:r>
              <a:rPr lang="lv-LV" dirty="0" smtClean="0"/>
              <a:t> </a:t>
            </a:r>
            <a:r>
              <a:rPr lang="lv-LV" dirty="0" err="1" smtClean="0"/>
              <a:t>patoģiju</a:t>
            </a:r>
            <a:r>
              <a:rPr lang="lv-LV" dirty="0" smtClean="0"/>
              <a:t> iespēja – 20-40%  ( </a:t>
            </a:r>
            <a:r>
              <a:rPr lang="lv-LV" dirty="0" err="1" smtClean="0"/>
              <a:t>Carp</a:t>
            </a:r>
            <a:r>
              <a:rPr lang="lv-LV" dirty="0" smtClean="0"/>
              <a:t> </a:t>
            </a:r>
            <a:r>
              <a:rPr lang="lv-LV" dirty="0" err="1" smtClean="0"/>
              <a:t>et</a:t>
            </a:r>
            <a:r>
              <a:rPr lang="lv-LV" dirty="0" smtClean="0"/>
              <a:t> </a:t>
            </a:r>
            <a:r>
              <a:rPr lang="lv-LV" dirty="0" err="1" smtClean="0"/>
              <a:t>al</a:t>
            </a:r>
            <a:r>
              <a:rPr lang="lv-LV" dirty="0" smtClean="0"/>
              <a:t>. </a:t>
            </a:r>
            <a:r>
              <a:rPr lang="lv-LV" dirty="0" err="1" smtClean="0"/>
              <a:t>FertSter</a:t>
            </a:r>
            <a:r>
              <a:rPr lang="lv-LV" dirty="0" smtClean="0"/>
              <a:t> 2001;5,678)</a:t>
            </a:r>
          </a:p>
          <a:p>
            <a:pPr lvl="1"/>
            <a:r>
              <a:rPr lang="lv-LV" dirty="0" smtClean="0"/>
              <a:t>Aborta materiāla </a:t>
            </a:r>
            <a:r>
              <a:rPr lang="lv-LV" dirty="0" err="1" smtClean="0"/>
              <a:t>kariotipēšana</a:t>
            </a:r>
            <a:r>
              <a:rPr lang="lv-LV" dirty="0" smtClean="0"/>
              <a:t> nodrošina pilnvērtīgu ģenētisku konsultāciju </a:t>
            </a:r>
          </a:p>
          <a:p>
            <a:pPr lvl="2"/>
            <a:r>
              <a:rPr lang="lv-LV" dirty="0" smtClean="0"/>
              <a:t>Labāka prognoze nākošai grūtniecībai, ja ir diagnosticēta augļa </a:t>
            </a:r>
            <a:r>
              <a:rPr lang="lv-LV" dirty="0" err="1" smtClean="0"/>
              <a:t>aneiploīdija</a:t>
            </a:r>
            <a:r>
              <a:rPr lang="lv-LV" dirty="0" smtClean="0"/>
              <a:t> – jo tas ir augļa “iemesls”: nākošais var būt ar normālu kariotipu</a:t>
            </a:r>
          </a:p>
          <a:p>
            <a:pPr lvl="2"/>
            <a:r>
              <a:rPr lang="lv-LV" dirty="0" smtClean="0"/>
              <a:t>Atkārtoti diagnosticētu </a:t>
            </a:r>
            <a:r>
              <a:rPr lang="lv-LV" dirty="0" err="1" smtClean="0"/>
              <a:t>aneipolīdiju</a:t>
            </a:r>
            <a:r>
              <a:rPr lang="lv-LV" dirty="0" smtClean="0"/>
              <a:t> gadījumā – </a:t>
            </a:r>
            <a:r>
              <a:rPr lang="lv-LV" dirty="0" err="1" smtClean="0"/>
              <a:t>preimplantācijas</a:t>
            </a:r>
            <a:r>
              <a:rPr lang="lv-LV" dirty="0" smtClean="0"/>
              <a:t> diagnostika</a:t>
            </a:r>
          </a:p>
          <a:p>
            <a:pPr lvl="2"/>
            <a:r>
              <a:rPr lang="lv-LV" dirty="0" smtClean="0"/>
              <a:t>Normāla kariotipa gadījumā prognoze nav tik labvēlīga – liecina par mātes faktoru ( Hormonāla terapija? Trombozes profilakse? Imunoloģiska terapija? )</a:t>
            </a:r>
          </a:p>
          <a:p>
            <a:pPr lvl="1">
              <a:buNone/>
            </a:pPr>
            <a:endParaRPr lang="lv-LV" dirty="0" smtClean="0"/>
          </a:p>
          <a:p>
            <a:pPr lvl="1"/>
            <a:endParaRPr lang="lv-LV" dirty="0" smtClean="0"/>
          </a:p>
          <a:p>
            <a:pPr lvl="1"/>
            <a:endParaRPr lang="lv-LV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Vai pie atkārtota </a:t>
            </a:r>
            <a:r>
              <a:rPr lang="lv-LV" i="1" dirty="0" err="1" smtClean="0"/>
              <a:t>missed</a:t>
            </a:r>
            <a:r>
              <a:rPr lang="lv-LV" i="1" dirty="0" smtClean="0"/>
              <a:t> </a:t>
            </a:r>
            <a:r>
              <a:rPr lang="lv-LV" i="1" dirty="0" err="1" smtClean="0"/>
              <a:t>abortion</a:t>
            </a:r>
            <a:r>
              <a:rPr lang="lv-LV" i="1" dirty="0" smtClean="0"/>
              <a:t> ( MA ) </a:t>
            </a:r>
            <a:r>
              <a:rPr lang="lv-LV" dirty="0" smtClean="0"/>
              <a:t>jāveic embrija/augļa </a:t>
            </a:r>
            <a:r>
              <a:rPr lang="lv-LV" dirty="0" err="1" smtClean="0"/>
              <a:t>kariotipēšana</a:t>
            </a:r>
            <a:r>
              <a:rPr lang="lv-LV" dirty="0" smtClean="0"/>
              <a:t>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70000" lnSpcReduction="20000"/>
          </a:bodyPr>
          <a:lstStyle/>
          <a:p>
            <a:r>
              <a:rPr lang="lv-LV" sz="2900" b="1" dirty="0" smtClean="0"/>
              <a:t>Nē</a:t>
            </a:r>
          </a:p>
          <a:p>
            <a:pPr lvl="1"/>
            <a:r>
              <a:rPr lang="lv-LV" i="1" dirty="0" err="1" smtClean="0">
                <a:solidFill>
                  <a:srgbClr val="FF0000"/>
                </a:solidFill>
              </a:rPr>
              <a:t>Christiansen</a:t>
            </a:r>
            <a:r>
              <a:rPr lang="lv-LV" i="1" dirty="0" smtClean="0">
                <a:solidFill>
                  <a:srgbClr val="FF0000"/>
                </a:solidFill>
              </a:rPr>
              <a:t> OB </a:t>
            </a:r>
            <a:r>
              <a:rPr lang="lv-LV" i="1" dirty="0" err="1" smtClean="0">
                <a:solidFill>
                  <a:srgbClr val="FF0000"/>
                </a:solidFill>
              </a:rPr>
              <a:t>et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al</a:t>
            </a:r>
            <a:r>
              <a:rPr lang="lv-LV" i="1" dirty="0" smtClean="0">
                <a:solidFill>
                  <a:srgbClr val="FF0000"/>
                </a:solidFill>
              </a:rPr>
              <a:t>. </a:t>
            </a:r>
            <a:r>
              <a:rPr lang="lv-LV" i="1" dirty="0" err="1" smtClean="0">
                <a:solidFill>
                  <a:srgbClr val="FF0000"/>
                </a:solidFill>
              </a:rPr>
              <a:t>Evidence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based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investigations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and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treatments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of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early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pregnancy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loss</a:t>
            </a:r>
            <a:r>
              <a:rPr lang="lv-LV" i="1" dirty="0" smtClean="0">
                <a:solidFill>
                  <a:srgbClr val="FF0000"/>
                </a:solidFill>
              </a:rPr>
              <a:t>. </a:t>
            </a:r>
            <a:r>
              <a:rPr lang="lv-LV" i="1" dirty="0" err="1" smtClean="0">
                <a:solidFill>
                  <a:srgbClr val="FF0000"/>
                </a:solidFill>
              </a:rPr>
              <a:t>Fert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Steril</a:t>
            </a:r>
            <a:r>
              <a:rPr lang="lv-LV" i="1" dirty="0" smtClean="0">
                <a:solidFill>
                  <a:srgbClr val="FF0000"/>
                </a:solidFill>
              </a:rPr>
              <a:t> 2005;83</a:t>
            </a:r>
            <a:r>
              <a:rPr lang="lv-LV" dirty="0" smtClean="0"/>
              <a:t>: “</a:t>
            </a:r>
            <a:r>
              <a:rPr lang="lv-LV" dirty="0" err="1" smtClean="0"/>
              <a:t>Kariotipēšana</a:t>
            </a:r>
            <a:r>
              <a:rPr lang="lv-LV" dirty="0" smtClean="0"/>
              <a:t> jāveic tikai pētījumos”...</a:t>
            </a:r>
          </a:p>
          <a:p>
            <a:pPr lvl="1"/>
            <a:r>
              <a:rPr lang="lv-LV" i="1" dirty="0" err="1" smtClean="0">
                <a:solidFill>
                  <a:srgbClr val="FF0000"/>
                </a:solidFill>
              </a:rPr>
              <a:t>National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Society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of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Genetic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Councelors</a:t>
            </a:r>
            <a:r>
              <a:rPr lang="lv-LV" i="1" dirty="0" smtClean="0">
                <a:solidFill>
                  <a:srgbClr val="FF0000"/>
                </a:solidFill>
              </a:rPr>
              <a:t> 2005</a:t>
            </a:r>
            <a:r>
              <a:rPr lang="lv-LV" dirty="0" smtClean="0"/>
              <a:t>: “Tā kā </a:t>
            </a:r>
            <a:r>
              <a:rPr lang="lv-LV" dirty="0" err="1" smtClean="0"/>
              <a:t>kariotipēšana</a:t>
            </a:r>
            <a:r>
              <a:rPr lang="lv-LV" dirty="0" smtClean="0"/>
              <a:t> ir dārga metode un ne vienmēr dod vērtīgu informāciju, tai nav rutīna pielietojuma”....</a:t>
            </a:r>
          </a:p>
          <a:p>
            <a:pPr lvl="1"/>
            <a:r>
              <a:rPr lang="lv-LV" i="1" dirty="0" err="1" smtClean="0">
                <a:solidFill>
                  <a:srgbClr val="FF0000"/>
                </a:solidFill>
              </a:rPr>
              <a:t>Royal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College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of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Obstetricians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and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Gynaecologists</a:t>
            </a:r>
            <a:r>
              <a:rPr lang="lv-LV" i="1" dirty="0" smtClean="0">
                <a:solidFill>
                  <a:srgbClr val="FF0000"/>
                </a:solidFill>
              </a:rPr>
              <a:t> 2011</a:t>
            </a:r>
            <a:r>
              <a:rPr lang="lv-LV" dirty="0" smtClean="0"/>
              <a:t>: “</a:t>
            </a:r>
            <a:r>
              <a:rPr lang="lv-LV" dirty="0" err="1" smtClean="0"/>
              <a:t>Citoģenētiskā</a:t>
            </a:r>
            <a:r>
              <a:rPr lang="lv-LV" dirty="0" smtClean="0"/>
              <a:t> izmeklēšana jāveic pēc 3 spontānā aborta. Ja materiālā ir </a:t>
            </a:r>
            <a:r>
              <a:rPr lang="lv-LV" dirty="0" err="1" smtClean="0"/>
              <a:t>hromosomāla</a:t>
            </a:r>
            <a:r>
              <a:rPr lang="lv-LV" dirty="0" smtClean="0"/>
              <a:t> patoloģija – jāveic vecāku </a:t>
            </a:r>
            <a:r>
              <a:rPr lang="lv-LV" dirty="0" err="1" smtClean="0"/>
              <a:t>kariotipēšana</a:t>
            </a:r>
            <a:r>
              <a:rPr lang="lv-LV" dirty="0" smtClean="0"/>
              <a:t>”...</a:t>
            </a:r>
          </a:p>
          <a:p>
            <a:pPr lvl="1"/>
            <a:r>
              <a:rPr lang="lv-LV" i="1" dirty="0" err="1" smtClean="0">
                <a:solidFill>
                  <a:srgbClr val="FF0000"/>
                </a:solidFill>
              </a:rPr>
              <a:t>American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Society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of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reproductive</a:t>
            </a:r>
            <a:r>
              <a:rPr lang="lv-LV" i="1" dirty="0" smtClean="0">
                <a:solidFill>
                  <a:srgbClr val="FF0000"/>
                </a:solidFill>
              </a:rPr>
              <a:t> </a:t>
            </a:r>
            <a:r>
              <a:rPr lang="lv-LV" i="1" dirty="0" err="1" smtClean="0">
                <a:solidFill>
                  <a:srgbClr val="FF0000"/>
                </a:solidFill>
              </a:rPr>
              <a:t>Medicine</a:t>
            </a:r>
            <a:r>
              <a:rPr lang="lv-LV" i="1" dirty="0" smtClean="0">
                <a:solidFill>
                  <a:srgbClr val="FF0000"/>
                </a:solidFill>
              </a:rPr>
              <a:t> 2012</a:t>
            </a:r>
            <a:r>
              <a:rPr lang="lv-LV" dirty="0" smtClean="0"/>
              <a:t>:”Kaut arī </a:t>
            </a:r>
            <a:r>
              <a:rPr lang="lv-LV" dirty="0" err="1" smtClean="0"/>
              <a:t>citoģenētiskai</a:t>
            </a:r>
            <a:r>
              <a:rPr lang="lv-LV" dirty="0" smtClean="0"/>
              <a:t> izmeklēšanai ir psiholoģiska vērtība, tomēr iespējama kontaminācija ar mātes audiem, arī patoloģiska kariotipa gadījumā iespējami citi neiznēsāšanas iemesli, kā arī ne-</a:t>
            </a:r>
            <a:r>
              <a:rPr lang="lv-LV" dirty="0" err="1" smtClean="0"/>
              <a:t>hromosomālas</a:t>
            </a:r>
            <a:r>
              <a:rPr lang="lv-LV" dirty="0" smtClean="0"/>
              <a:t> augļa patoloģijas”....</a:t>
            </a:r>
          </a:p>
          <a:p>
            <a:pPr lvl="1"/>
            <a:r>
              <a:rPr lang="lv-LV" dirty="0" smtClean="0"/>
              <a:t>Vairāk kā pusei no abortu materiāla var būt normāls kariotips</a:t>
            </a:r>
          </a:p>
          <a:p>
            <a:pPr lvl="1"/>
            <a:r>
              <a:rPr lang="lv-LV" dirty="0" smtClean="0"/>
              <a:t>Tā kā ir tik daudz nepierādāmu pat atkārtotu spontānu abortu iemeslu ( ~ ½ no visām pacientēm), būtu nepareizi uzskatīt, ka nākošās grūtniecības neiznēsāšana ir nenovēršama. 2/3 no šīm sievietēm ar psiholoģiskas harmonijas, iejūtīgas </a:t>
            </a:r>
            <a:r>
              <a:rPr lang="lv-LV" dirty="0" err="1" smtClean="0"/>
              <a:t>antenatālās</a:t>
            </a:r>
            <a:r>
              <a:rPr lang="lv-LV" dirty="0" smtClean="0"/>
              <a:t> aprūpes, bez medikamentozas terapijas , ar atkārtotu normāli noritošas USG palīdzību būs normālas dzemdības ar veselu bērnu</a:t>
            </a:r>
          </a:p>
          <a:p>
            <a:pPr lvl="1"/>
            <a:r>
              <a:rPr lang="lv-LV" dirty="0" smtClean="0"/>
              <a:t>Patreizējās tehnoloģijas iespējas un rezultātu precizitāte ir atkarīga no ļoti daudz ārējiem faktoriem ( nederīga audu kultūra, ārējā materiāla kontaminācija, mātes šūnu kultūra) – kļūdas iespēja 5-42%.</a:t>
            </a:r>
          </a:p>
          <a:p>
            <a:pPr lvl="1"/>
            <a:endParaRPr lang="lv-LV" dirty="0" smtClean="0"/>
          </a:p>
          <a:p>
            <a:pPr lvl="1"/>
            <a:endParaRPr lang="lv-LV" dirty="0" smtClean="0"/>
          </a:p>
          <a:p>
            <a:pPr lvl="1"/>
            <a:endParaRPr lang="lv-LV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87624" y="5949280"/>
            <a:ext cx="658866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lv-LV" dirty="0" smtClean="0"/>
              <a:t>Grūtniecības pārtraukšanās – 5% reproduktīvā vecuma pāriem</a:t>
            </a:r>
          </a:p>
          <a:p>
            <a:r>
              <a:rPr lang="lv-LV" dirty="0" smtClean="0"/>
              <a:t>50% - nav izskaidrojams iemesls</a:t>
            </a:r>
            <a:endParaRPr lang="lv-LV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b="1" smtClean="0">
                <a:solidFill>
                  <a:schemeClr val="accent1"/>
                </a:solidFill>
                <a:latin typeface="Calibri" pitchFamily="34" charset="0"/>
              </a:rPr>
              <a:t>Indikācijas 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F9A8D-BDD3-4DD3-98CB-FD47A17B41A3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63" y="1790701"/>
            <a:ext cx="8170069" cy="4105275"/>
          </a:xfrm>
        </p:spPr>
        <p:txBody>
          <a:bodyPr rtlCol="0">
            <a:normAutofit fontScale="55000" lnSpcReduction="20000"/>
          </a:bodyPr>
          <a:lstStyle/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lv-LV" altLang="lv-LV" sz="2800" dirty="0">
                <a:latin typeface="Calibri" panose="020F0502020204030204" pitchFamily="34" charset="0"/>
              </a:rPr>
              <a:t>Augsts aneuploīdu embriju attīstības risks </a:t>
            </a:r>
            <a:r>
              <a:rPr lang="lv-LV" altLang="lv-LV" sz="2800" b="1" dirty="0">
                <a:latin typeface="Calibri" panose="020F0502020204030204" pitchFamily="34" charset="0"/>
              </a:rPr>
              <a:t>normāla vecāku somatiskā kariotipa gadījumā</a:t>
            </a:r>
            <a:r>
              <a:rPr lang="lv-LV" altLang="lv-LV" sz="2800" dirty="0">
                <a:latin typeface="Calibri" panose="020F0502020204030204" pitchFamily="34" charset="0"/>
              </a:rPr>
              <a:t> (indikācijas PGS)</a:t>
            </a:r>
            <a:r>
              <a:rPr lang="lv-LV" altLang="lv-LV" sz="2800" b="1" dirty="0">
                <a:latin typeface="Calibri" panose="020F0502020204030204" pitchFamily="34" charset="0"/>
              </a:rPr>
              <a:t>: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en-US" altLang="lv-LV" sz="2800" b="1" dirty="0">
              <a:latin typeface="Calibri" panose="020F0502020204030204" pitchFamily="34" charset="0"/>
            </a:endParaRPr>
          </a:p>
          <a:p>
            <a:pPr marL="548640" lvl="1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altLang="lv-LV" sz="2600" dirty="0">
                <a:latin typeface="Calibri" panose="020F0502020204030204" pitchFamily="34" charset="0"/>
              </a:rPr>
              <a:t>Ieraduma aborts</a:t>
            </a:r>
            <a:endParaRPr lang="en-US" altLang="lv-LV" sz="2600" dirty="0">
              <a:latin typeface="Calibri" panose="020F0502020204030204" pitchFamily="34" charset="0"/>
            </a:endParaRPr>
          </a:p>
          <a:p>
            <a:pPr marL="548640" lvl="1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altLang="lv-LV" sz="2600" dirty="0">
                <a:latin typeface="Calibri" panose="020F0502020204030204" pitchFamily="34" charset="0"/>
              </a:rPr>
              <a:t>Neveiksmīgi IVF cikli </a:t>
            </a:r>
            <a:r>
              <a:rPr lang="en-US" altLang="lv-LV" sz="2600" dirty="0">
                <a:latin typeface="Calibri" panose="020F0502020204030204" pitchFamily="34" charset="0"/>
              </a:rPr>
              <a:t>(˃2)</a:t>
            </a:r>
          </a:p>
          <a:p>
            <a:pPr marL="548640" lvl="1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altLang="lv-LV" sz="2600" dirty="0">
                <a:latin typeface="Calibri" panose="020F0502020204030204" pitchFamily="34" charset="0"/>
              </a:rPr>
              <a:t>Neskaidras etioloģijas neauglība</a:t>
            </a:r>
            <a:endParaRPr lang="en-US" altLang="lv-LV" sz="2600" dirty="0">
              <a:latin typeface="Calibri" panose="020F0502020204030204" pitchFamily="34" charset="0"/>
            </a:endParaRPr>
          </a:p>
          <a:p>
            <a:pPr marL="548640" lvl="1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altLang="lv-LV" sz="2600" dirty="0">
                <a:latin typeface="Calibri" panose="020F0502020204030204" pitchFamily="34" charset="0"/>
              </a:rPr>
              <a:t>Sievietes vecums (&gt;37)</a:t>
            </a:r>
            <a:endParaRPr lang="en-US" altLang="lv-LV" sz="2600" dirty="0">
              <a:latin typeface="Calibri" panose="020F0502020204030204" pitchFamily="34" charset="0"/>
            </a:endParaRPr>
          </a:p>
          <a:p>
            <a:pPr marL="548640" lvl="1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altLang="lv-LV" sz="2600" dirty="0">
                <a:latin typeface="Calibri" panose="020F0502020204030204" pitchFamily="34" charset="0"/>
              </a:rPr>
              <a:t>Zema spermas kvalitāte</a:t>
            </a:r>
          </a:p>
          <a:p>
            <a:pPr marL="548640" lvl="1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altLang="lv-LV" sz="2600" dirty="0">
                <a:latin typeface="Calibri" panose="020F0502020204030204" pitchFamily="34" charset="0"/>
              </a:rPr>
              <a:t>Dzimuša bērna vai augļa hromosomālā </a:t>
            </a:r>
            <a:r>
              <a:rPr lang="lv-LV" altLang="lv-LV" sz="2600" dirty="0" smtClean="0">
                <a:latin typeface="Calibri" panose="020F0502020204030204" pitchFamily="34" charset="0"/>
              </a:rPr>
              <a:t>patoloģija</a:t>
            </a:r>
          </a:p>
          <a:p>
            <a:pPr marL="548640" lvl="1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altLang="lv-LV" sz="2600" i="1" dirty="0" smtClean="0">
                <a:latin typeface="Calibri" panose="020F0502020204030204" pitchFamily="34" charset="0"/>
              </a:rPr>
              <a:t>Poor responder (</a:t>
            </a:r>
            <a:r>
              <a:rPr lang="lv-LV" altLang="lv-LV" sz="2600" dirty="0" smtClean="0">
                <a:latin typeface="Calibri" panose="020F0502020204030204" pitchFamily="34" charset="0"/>
              </a:rPr>
              <a:t>jebkurā vecumā, FSH &gt;12; AMH &lt; 1; AFS &lt;5)</a:t>
            </a:r>
          </a:p>
          <a:p>
            <a:pPr marL="548640" lvl="1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altLang="lv-LV" sz="2600" dirty="0" smtClean="0">
                <a:latin typeface="Calibri" panose="020F0502020204030204" pitchFamily="34" charset="0"/>
              </a:rPr>
              <a:t>Kariotipa izmaiņas no viena vecāka (piem., Robertsona vai reciprokās translokācijas, mozaīcisms)</a:t>
            </a:r>
          </a:p>
          <a:p>
            <a:pPr marL="548640" lvl="1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altLang="lv-LV" sz="2600" dirty="0">
                <a:latin typeface="Calibri" panose="020F0502020204030204" pitchFamily="34" charset="0"/>
              </a:rPr>
              <a:t>Vīriešu neauglības faktors, kas ir saistīts ar AZF mikrodelēciju (Y hromosoma)</a:t>
            </a:r>
          </a:p>
          <a:p>
            <a:pPr marL="548640" lvl="1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altLang="lv-LV" sz="2600" dirty="0">
                <a:latin typeface="Calibri" panose="020F0502020204030204" pitchFamily="34" charset="0"/>
              </a:rPr>
              <a:t>Teorētiski: dzimuma noteikšana X-recesīvo sindromu riska gadījumā</a:t>
            </a:r>
          </a:p>
          <a:p>
            <a:pPr marL="548640" lvl="1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lv-LV" sz="2600" dirty="0">
              <a:latin typeface="Calibri" panose="020F0502020204030204" pitchFamily="34" charset="0"/>
            </a:endParaRP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v-LV" dirty="0">
              <a:latin typeface="Calibri" panose="020F0502020204030204" pitchFamily="34" charset="0"/>
            </a:endParaRPr>
          </a:p>
        </p:txBody>
      </p:sp>
      <p:pic>
        <p:nvPicPr>
          <p:cNvPr id="6149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" y="196850"/>
            <a:ext cx="1491854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b="1" smtClean="0">
                <a:solidFill>
                  <a:schemeClr val="accent1"/>
                </a:solidFill>
                <a:latin typeface="Calibri" pitchFamily="34" charset="0"/>
              </a:rPr>
              <a:t>Indikācijas II</a:t>
            </a:r>
            <a:endParaRPr lang="lv-LV" altLang="lv-LV" b="1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A50CC-B8CD-40CB-B534-252BB1E818D3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1975" y="1746250"/>
            <a:ext cx="7210425" cy="4298950"/>
          </a:xfrm>
        </p:spPr>
        <p:txBody>
          <a:bodyPr rtlCol="0">
            <a:normAutofit fontScale="55000" lnSpcReduction="20000"/>
          </a:bodyPr>
          <a:lstStyle/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lv-LV" altLang="lv-LV" sz="2800" dirty="0">
                <a:latin typeface="Calibri" panose="020F0502020204030204" pitchFamily="34" charset="0"/>
              </a:rPr>
              <a:t>Vecāku (viena vai abu) </a:t>
            </a:r>
            <a:r>
              <a:rPr lang="lv-LV" altLang="lv-LV" sz="2800" b="1" dirty="0">
                <a:latin typeface="Calibri" panose="020F0502020204030204" pitchFamily="34" charset="0"/>
              </a:rPr>
              <a:t>izmainīta kariotipa </a:t>
            </a:r>
            <a:r>
              <a:rPr lang="lv-LV" altLang="lv-LV" sz="2800" dirty="0">
                <a:latin typeface="Calibri" panose="020F0502020204030204" pitchFamily="34" charset="0"/>
              </a:rPr>
              <a:t>gadījumā vai ja ir augsts risks nodot ģenētisku patoloģiju bērnam (indikācijas </a:t>
            </a:r>
            <a:r>
              <a:rPr lang="lv-LV" altLang="lv-LV" sz="2800" dirty="0" smtClean="0">
                <a:latin typeface="Calibri" panose="020F0502020204030204" pitchFamily="34" charset="0"/>
              </a:rPr>
              <a:t>PGD – pirmsimplantācijas ģenētiskajai diagnostikai uz monogēnajām saslimšanām)</a:t>
            </a:r>
            <a:endParaRPr lang="lv-LV" altLang="lv-LV" sz="2800" dirty="0">
              <a:latin typeface="Calibri" panose="020F0502020204030204" pitchFamily="34" charset="0"/>
            </a:endParaRP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en-US" altLang="lv-LV" sz="2800" dirty="0">
              <a:latin typeface="Calibri" panose="020F0502020204030204" pitchFamily="34" charset="0"/>
            </a:endParaRPr>
          </a:p>
          <a:p>
            <a:pPr marL="548640" lvl="1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v-LV" altLang="lv-LV" sz="2600" dirty="0">
              <a:latin typeface="Calibri" panose="020F0502020204030204" pitchFamily="34" charset="0"/>
            </a:endParaRPr>
          </a:p>
          <a:p>
            <a:pPr marL="548640" lvl="1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altLang="lv-LV" sz="2600" dirty="0" smtClean="0">
                <a:latin typeface="Calibri" panose="020F0502020204030204" pitchFamily="34" charset="0"/>
              </a:rPr>
              <a:t>Piemēri saslimšanām, kuru pārmantojamību var izslēgt ar PGD:</a:t>
            </a:r>
          </a:p>
          <a:p>
            <a:pPr marL="822960" lvl="2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lv-LV" altLang="lv-LV" sz="2400" dirty="0" smtClean="0">
                <a:latin typeface="Calibri" panose="020F0502020204030204" pitchFamily="34" charset="0"/>
              </a:rPr>
              <a:t>Dušēna muskuļu distrofija</a:t>
            </a:r>
          </a:p>
          <a:p>
            <a:pPr marL="822960" lvl="2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lv-LV" altLang="lv-LV" sz="2400" dirty="0" smtClean="0">
                <a:latin typeface="Calibri" panose="020F0502020204030204" pitchFamily="34" charset="0"/>
              </a:rPr>
              <a:t>Hantingtona sindroms</a:t>
            </a:r>
          </a:p>
          <a:p>
            <a:pPr marL="822960" lvl="2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lv-LV" altLang="lv-LV" sz="2400" dirty="0" smtClean="0">
                <a:latin typeface="Calibri" panose="020F0502020204030204" pitchFamily="34" charset="0"/>
              </a:rPr>
              <a:t>Hemofīlija</a:t>
            </a:r>
          </a:p>
          <a:p>
            <a:pPr marL="822960" lvl="2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lv-LV" altLang="lv-LV" sz="2400" dirty="0" smtClean="0">
                <a:latin typeface="Calibri" panose="020F0502020204030204" pitchFamily="34" charset="0"/>
              </a:rPr>
              <a:t>Fragilā X hromosoma</a:t>
            </a:r>
          </a:p>
          <a:p>
            <a:pPr marL="822960" lvl="2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lv-LV" altLang="lv-LV" sz="2400" dirty="0" smtClean="0">
                <a:latin typeface="Calibri" panose="020F0502020204030204" pitchFamily="34" charset="0"/>
              </a:rPr>
              <a:t>Ihtioze </a:t>
            </a:r>
          </a:p>
          <a:p>
            <a:pPr marL="822960" lvl="2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lv-LV" altLang="lv-LV" sz="2400" dirty="0" smtClean="0">
                <a:latin typeface="Calibri" panose="020F0502020204030204" pitchFamily="34" charset="0"/>
              </a:rPr>
              <a:t>Cistiskā fibroze</a:t>
            </a:r>
          </a:p>
          <a:p>
            <a:pPr marL="822960" lvl="2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lv-LV" altLang="lv-LV" sz="2400" dirty="0" smtClean="0">
                <a:latin typeface="Calibri" panose="020F0502020204030204" pitchFamily="34" charset="0"/>
              </a:rPr>
              <a:t>Sirpjveida šūnu anēmija</a:t>
            </a:r>
          </a:p>
          <a:p>
            <a:pPr marL="822960" lvl="2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lv-LV" altLang="lv-LV" sz="2400" dirty="0" smtClean="0">
                <a:latin typeface="Calibri" panose="020F0502020204030204" pitchFamily="34" charset="0"/>
              </a:rPr>
              <a:t>U.c.</a:t>
            </a:r>
            <a:endParaRPr lang="lv-LV" altLang="lv-LV" sz="2400" dirty="0">
              <a:latin typeface="Calibri" panose="020F0502020204030204" pitchFamily="34" charset="0"/>
            </a:endParaRP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v-LV" dirty="0">
              <a:latin typeface="Calibri" panose="020F0502020204030204" pitchFamily="34" charset="0"/>
            </a:endParaRPr>
          </a:p>
        </p:txBody>
      </p:sp>
      <p:pic>
        <p:nvPicPr>
          <p:cNvPr id="7173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" y="196850"/>
            <a:ext cx="1491854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b="1" dirty="0" smtClean="0">
                <a:solidFill>
                  <a:schemeClr val="accent1"/>
                </a:solidFill>
                <a:latin typeface="Calibri" pitchFamily="34" charset="0"/>
              </a:rPr>
              <a:t>Statistika – veikto kariotipu rezultāti:</a:t>
            </a:r>
            <a:endParaRPr lang="lv-LV" altLang="lv-LV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EDE91-02CB-4B6F-B18A-53CC040143DE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1494" y="1460501"/>
            <a:ext cx="7210425" cy="4906963"/>
          </a:xfrm>
        </p:spPr>
        <p:txBody>
          <a:bodyPr rtlCol="0">
            <a:normAutofit fontScale="85000" lnSpcReduction="20000"/>
          </a:bodyPr>
          <a:lstStyle/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dirty="0" smtClean="0">
                <a:latin typeface="Calibri" panose="020F0502020204030204" pitchFamily="34" charset="0"/>
              </a:rPr>
              <a:t>Analizēto embriju daudzums – 368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dirty="0" smtClean="0">
                <a:latin typeface="Calibri" panose="020F0502020204030204" pitchFamily="34" charset="0"/>
              </a:rPr>
              <a:t>Pacientu grupa &gt;40 gadiem</a:t>
            </a:r>
          </a:p>
          <a:p>
            <a:pPr marL="822960" lvl="2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lv-LV" dirty="0" smtClean="0">
                <a:latin typeface="Calibri" panose="020F0502020204030204" pitchFamily="34" charset="0"/>
              </a:rPr>
              <a:t>Vidējais hromosomāli normālo embriju daudzums – 29.41 %</a:t>
            </a:r>
          </a:p>
          <a:p>
            <a:pPr marL="822960" lvl="2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lv-LV" dirty="0" smtClean="0">
                <a:latin typeface="Calibri" panose="020F0502020204030204" pitchFamily="34" charset="0"/>
              </a:rPr>
              <a:t>Vidējais hromosomāli pataloģisko embriju daudzums – 70.59 %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dirty="0">
                <a:latin typeface="Calibri" panose="020F0502020204030204" pitchFamily="34" charset="0"/>
              </a:rPr>
              <a:t>Pacientu grupa </a:t>
            </a:r>
            <a:r>
              <a:rPr lang="lv-LV" dirty="0" smtClean="0">
                <a:latin typeface="Calibri" panose="020F0502020204030204" pitchFamily="34" charset="0"/>
              </a:rPr>
              <a:t>&gt;35 </a:t>
            </a:r>
            <a:r>
              <a:rPr lang="lv-LV" dirty="0">
                <a:latin typeface="Calibri" panose="020F0502020204030204" pitchFamily="34" charset="0"/>
              </a:rPr>
              <a:t>gadiem</a:t>
            </a:r>
          </a:p>
          <a:p>
            <a:pPr marL="822960" lvl="2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lv-LV" dirty="0">
                <a:latin typeface="Calibri" panose="020F0502020204030204" pitchFamily="34" charset="0"/>
              </a:rPr>
              <a:t>Vidējais hromosomāli normālo embriju daudzums – </a:t>
            </a:r>
            <a:r>
              <a:rPr lang="lv-LV" dirty="0" smtClean="0">
                <a:latin typeface="Calibri" panose="020F0502020204030204" pitchFamily="34" charset="0"/>
              </a:rPr>
              <a:t>34.44 </a:t>
            </a:r>
            <a:r>
              <a:rPr lang="lv-LV" dirty="0">
                <a:latin typeface="Calibri" panose="020F0502020204030204" pitchFamily="34" charset="0"/>
              </a:rPr>
              <a:t>%</a:t>
            </a:r>
          </a:p>
          <a:p>
            <a:pPr marL="822960" lvl="2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lv-LV" dirty="0">
                <a:latin typeface="Calibri" panose="020F0502020204030204" pitchFamily="34" charset="0"/>
              </a:rPr>
              <a:t>Vidējais hromosomāli pataloģisko embriju daudzums – </a:t>
            </a:r>
            <a:r>
              <a:rPr lang="lv-LV" dirty="0" smtClean="0">
                <a:latin typeface="Calibri" panose="020F0502020204030204" pitchFamily="34" charset="0"/>
              </a:rPr>
              <a:t>65.56 </a:t>
            </a:r>
            <a:r>
              <a:rPr lang="lv-LV" dirty="0">
                <a:latin typeface="Calibri" panose="020F0502020204030204" pitchFamily="34" charset="0"/>
              </a:rPr>
              <a:t>%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dirty="0">
                <a:latin typeface="Calibri" panose="020F0502020204030204" pitchFamily="34" charset="0"/>
              </a:rPr>
              <a:t>Pacientu grupa </a:t>
            </a:r>
            <a:r>
              <a:rPr lang="lv-LV" dirty="0" smtClean="0">
                <a:latin typeface="Calibri" panose="020F0502020204030204" pitchFamily="34" charset="0"/>
              </a:rPr>
              <a:t>&lt;35 gadiem</a:t>
            </a:r>
            <a:endParaRPr lang="lv-LV" dirty="0">
              <a:latin typeface="Calibri" panose="020F0502020204030204" pitchFamily="34" charset="0"/>
            </a:endParaRPr>
          </a:p>
          <a:p>
            <a:pPr marL="822960" lvl="2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lv-LV" dirty="0">
                <a:latin typeface="Calibri" panose="020F0502020204030204" pitchFamily="34" charset="0"/>
              </a:rPr>
              <a:t>Vidējais hromosomāli normālo embriju daudzums – </a:t>
            </a:r>
            <a:r>
              <a:rPr lang="lv-LV" dirty="0" smtClean="0">
                <a:latin typeface="Calibri" panose="020F0502020204030204" pitchFamily="34" charset="0"/>
              </a:rPr>
              <a:t>45.45 </a:t>
            </a:r>
            <a:r>
              <a:rPr lang="lv-LV" dirty="0">
                <a:latin typeface="Calibri" panose="020F0502020204030204" pitchFamily="34" charset="0"/>
              </a:rPr>
              <a:t>%</a:t>
            </a:r>
          </a:p>
          <a:p>
            <a:pPr marL="822960" lvl="2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lv-LV" dirty="0">
                <a:latin typeface="Calibri" panose="020F0502020204030204" pitchFamily="34" charset="0"/>
              </a:rPr>
              <a:t>Vidējais hromosomāli pataloģisko embriju daudzums – </a:t>
            </a:r>
            <a:r>
              <a:rPr lang="lv-LV" dirty="0" smtClean="0">
                <a:latin typeface="Calibri" panose="020F0502020204030204" pitchFamily="34" charset="0"/>
              </a:rPr>
              <a:t>54.55 </a:t>
            </a:r>
            <a:r>
              <a:rPr lang="lv-LV" dirty="0">
                <a:latin typeface="Calibri" panose="020F0502020204030204" pitchFamily="34" charset="0"/>
              </a:rPr>
              <a:t>%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dirty="0" smtClean="0">
                <a:latin typeface="Calibri" panose="020F0502020204030204" pitchFamily="34" charset="0"/>
              </a:rPr>
              <a:t>Pacientu </a:t>
            </a:r>
            <a:r>
              <a:rPr lang="lv-LV" dirty="0">
                <a:latin typeface="Calibri" panose="020F0502020204030204" pitchFamily="34" charset="0"/>
              </a:rPr>
              <a:t>grupa </a:t>
            </a:r>
            <a:r>
              <a:rPr lang="lv-LV" dirty="0" smtClean="0">
                <a:latin typeface="Calibri" panose="020F0502020204030204" pitchFamily="34" charset="0"/>
              </a:rPr>
              <a:t>izmaiņas kariotipā</a:t>
            </a:r>
            <a:endParaRPr lang="lv-LV" dirty="0">
              <a:latin typeface="Calibri" panose="020F0502020204030204" pitchFamily="34" charset="0"/>
            </a:endParaRPr>
          </a:p>
          <a:p>
            <a:pPr marL="822960" lvl="2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lv-LV" dirty="0">
                <a:latin typeface="Calibri" panose="020F0502020204030204" pitchFamily="34" charset="0"/>
              </a:rPr>
              <a:t>Vidējais hromosomāli normālo embriju daudzums – </a:t>
            </a:r>
            <a:r>
              <a:rPr lang="lv-LV" dirty="0" smtClean="0">
                <a:latin typeface="Calibri" panose="020F0502020204030204" pitchFamily="34" charset="0"/>
              </a:rPr>
              <a:t>26.97 </a:t>
            </a:r>
            <a:r>
              <a:rPr lang="lv-LV" dirty="0">
                <a:latin typeface="Calibri" panose="020F0502020204030204" pitchFamily="34" charset="0"/>
              </a:rPr>
              <a:t>%</a:t>
            </a:r>
          </a:p>
          <a:p>
            <a:pPr marL="822960" lvl="2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lv-LV" dirty="0">
                <a:latin typeface="Calibri" panose="020F0502020204030204" pitchFamily="34" charset="0"/>
              </a:rPr>
              <a:t>Vidējais hromosomāli pataloģisko embriju daudzums – </a:t>
            </a:r>
            <a:r>
              <a:rPr lang="lv-LV" dirty="0" smtClean="0">
                <a:latin typeface="Calibri" panose="020F0502020204030204" pitchFamily="34" charset="0"/>
              </a:rPr>
              <a:t>73.03 </a:t>
            </a:r>
            <a:r>
              <a:rPr lang="lv-LV" dirty="0">
                <a:latin typeface="Calibri" panose="020F0502020204030204" pitchFamily="34" charset="0"/>
              </a:rPr>
              <a:t>%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v-LV" sz="1050" dirty="0" smtClean="0">
              <a:latin typeface="Calibri" panose="020F0502020204030204" pitchFamily="34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v-LV" dirty="0">
              <a:latin typeface="Calibri" panose="020F0502020204030204" pitchFamily="34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v-LV" dirty="0" smtClean="0">
              <a:latin typeface="Calibri" panose="020F0502020204030204" pitchFamily="34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v-LV" dirty="0">
              <a:latin typeface="Calibri" panose="020F0502020204030204" pitchFamily="34" charset="0"/>
            </a:endParaRPr>
          </a:p>
        </p:txBody>
      </p:sp>
      <p:pic>
        <p:nvPicPr>
          <p:cNvPr id="9221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" y="196850"/>
            <a:ext cx="1491854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Dzemdības ( ar normālu kariotipu) </a:t>
            </a:r>
            <a:br>
              <a:rPr lang="lv-LV" dirty="0" smtClean="0"/>
            </a:br>
            <a:r>
              <a:rPr lang="lv-LV" dirty="0" smtClean="0"/>
              <a:t>pēc spontāna aborta </a:t>
            </a:r>
            <a:br>
              <a:rPr lang="lv-LV" dirty="0" smtClean="0"/>
            </a:br>
            <a:endParaRPr lang="lv-LV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6381328"/>
            <a:ext cx="767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i="1" dirty="0" err="1" smtClean="0">
                <a:solidFill>
                  <a:srgbClr val="FF0000"/>
                </a:solidFill>
              </a:rPr>
              <a:t>Sullivan</a:t>
            </a:r>
            <a:r>
              <a:rPr lang="lv-LV" sz="1400" i="1" dirty="0" smtClean="0">
                <a:solidFill>
                  <a:srgbClr val="FF0000"/>
                </a:solidFill>
              </a:rPr>
              <a:t> </a:t>
            </a:r>
            <a:r>
              <a:rPr lang="lv-LV" sz="1400" i="1" dirty="0" err="1" smtClean="0">
                <a:solidFill>
                  <a:srgbClr val="FF0000"/>
                </a:solidFill>
              </a:rPr>
              <a:t>et</a:t>
            </a:r>
            <a:r>
              <a:rPr lang="lv-LV" sz="1400" i="1" dirty="0" smtClean="0">
                <a:solidFill>
                  <a:srgbClr val="FF0000"/>
                </a:solidFill>
              </a:rPr>
              <a:t> </a:t>
            </a:r>
            <a:r>
              <a:rPr lang="lv-LV" sz="1400" i="1" dirty="0" err="1" smtClean="0">
                <a:solidFill>
                  <a:srgbClr val="FF0000"/>
                </a:solidFill>
              </a:rPr>
              <a:t>al</a:t>
            </a:r>
            <a:r>
              <a:rPr lang="lv-LV" sz="1400" i="1" dirty="0" smtClean="0">
                <a:solidFill>
                  <a:srgbClr val="FF0000"/>
                </a:solidFill>
              </a:rPr>
              <a:t>. </a:t>
            </a:r>
            <a:r>
              <a:rPr lang="lv-LV" sz="1400" i="1" dirty="0" err="1" smtClean="0">
                <a:solidFill>
                  <a:srgbClr val="FF0000"/>
                </a:solidFill>
              </a:rPr>
              <a:t>Recurrent</a:t>
            </a:r>
            <a:r>
              <a:rPr lang="lv-LV" sz="1400" i="1" dirty="0" smtClean="0">
                <a:solidFill>
                  <a:srgbClr val="FF0000"/>
                </a:solidFill>
              </a:rPr>
              <a:t> </a:t>
            </a:r>
            <a:r>
              <a:rPr lang="lv-LV" sz="1400" i="1" dirty="0" err="1" smtClean="0">
                <a:solidFill>
                  <a:srgbClr val="FF0000"/>
                </a:solidFill>
              </a:rPr>
              <a:t>fetal</a:t>
            </a:r>
            <a:r>
              <a:rPr lang="lv-LV" sz="1400" i="1" dirty="0" smtClean="0">
                <a:solidFill>
                  <a:srgbClr val="FF0000"/>
                </a:solidFill>
              </a:rPr>
              <a:t> </a:t>
            </a:r>
            <a:r>
              <a:rPr lang="lv-LV" sz="1400" i="1" dirty="0" err="1" smtClean="0">
                <a:solidFill>
                  <a:srgbClr val="FF0000"/>
                </a:solidFill>
              </a:rPr>
              <a:t>aneuploidy</a:t>
            </a:r>
            <a:r>
              <a:rPr lang="lv-LV" sz="1400" i="1" dirty="0" smtClean="0">
                <a:solidFill>
                  <a:srgbClr val="FF0000"/>
                </a:solidFill>
              </a:rPr>
              <a:t> </a:t>
            </a:r>
            <a:r>
              <a:rPr lang="lv-LV" sz="1400" i="1" dirty="0" err="1" smtClean="0">
                <a:solidFill>
                  <a:srgbClr val="FF0000"/>
                </a:solidFill>
              </a:rPr>
              <a:t>and</a:t>
            </a:r>
            <a:r>
              <a:rPr lang="lv-LV" sz="1400" i="1" dirty="0" smtClean="0">
                <a:solidFill>
                  <a:srgbClr val="FF0000"/>
                </a:solidFill>
              </a:rPr>
              <a:t> </a:t>
            </a:r>
            <a:r>
              <a:rPr lang="lv-LV" sz="1400" i="1" dirty="0" err="1" smtClean="0">
                <a:solidFill>
                  <a:srgbClr val="FF0000"/>
                </a:solidFill>
              </a:rPr>
              <a:t>recurrent</a:t>
            </a:r>
            <a:r>
              <a:rPr lang="lv-LV" sz="1400" i="1" dirty="0" smtClean="0">
                <a:solidFill>
                  <a:srgbClr val="FF0000"/>
                </a:solidFill>
              </a:rPr>
              <a:t> </a:t>
            </a:r>
            <a:r>
              <a:rPr lang="lv-LV" sz="1400" i="1" dirty="0" err="1" smtClean="0">
                <a:solidFill>
                  <a:srgbClr val="FF0000"/>
                </a:solidFill>
              </a:rPr>
              <a:t>miscarriage</a:t>
            </a:r>
            <a:r>
              <a:rPr lang="lv-LV" sz="1400" i="1" dirty="0" smtClean="0">
                <a:solidFill>
                  <a:srgbClr val="FF0000"/>
                </a:solidFill>
              </a:rPr>
              <a:t> </a:t>
            </a:r>
            <a:r>
              <a:rPr lang="lv-LV" sz="1400" i="1" dirty="0" err="1" smtClean="0">
                <a:solidFill>
                  <a:srgbClr val="FF0000"/>
                </a:solidFill>
              </a:rPr>
              <a:t>Obst</a:t>
            </a:r>
            <a:r>
              <a:rPr lang="lv-LV" sz="1400" i="1" dirty="0" smtClean="0">
                <a:solidFill>
                  <a:srgbClr val="FF0000"/>
                </a:solidFill>
              </a:rPr>
              <a:t> </a:t>
            </a:r>
            <a:r>
              <a:rPr lang="lv-LV" sz="1400" i="1" dirty="0" err="1" smtClean="0">
                <a:solidFill>
                  <a:srgbClr val="FF0000"/>
                </a:solidFill>
              </a:rPr>
              <a:t>Gyn</a:t>
            </a:r>
            <a:r>
              <a:rPr lang="lv-LV" sz="1400" i="1" dirty="0" smtClean="0">
                <a:solidFill>
                  <a:srgbClr val="FF0000"/>
                </a:solidFill>
              </a:rPr>
              <a:t> 2004;104:784</a:t>
            </a:r>
            <a:endParaRPr lang="lv-LV" sz="1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96448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Mātes imunitāte, </a:t>
            </a:r>
            <a:r>
              <a:rPr lang="lv-LV" dirty="0" err="1" smtClean="0"/>
              <a:t>teratogēni</a:t>
            </a:r>
            <a:r>
              <a:rPr lang="lv-LV" dirty="0" smtClean="0"/>
              <a:t> un augļa šūnu </a:t>
            </a:r>
            <a:r>
              <a:rPr lang="lv-LV" dirty="0" err="1" smtClean="0"/>
              <a:t>apoptoze</a:t>
            </a:r>
            <a:endParaRPr lang="lv-LV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467544" y="2348880"/>
            <a:ext cx="1418456" cy="612648"/>
          </a:xfrm>
          <a:prstGeom prst="wedgeRoundRectCallout">
            <a:avLst>
              <a:gd name="adj1" fmla="val 128996"/>
              <a:gd name="adj2" fmla="val 549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 smtClean="0"/>
              <a:t>Teratogēni</a:t>
            </a:r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4" name="Oval 3"/>
          <p:cNvSpPr/>
          <p:nvPr/>
        </p:nvSpPr>
        <p:spPr>
          <a:xfrm>
            <a:off x="2987824" y="2420888"/>
            <a:ext cx="244827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Augļa</a:t>
            </a:r>
          </a:p>
          <a:p>
            <a:pPr algn="ctr"/>
            <a:r>
              <a:rPr lang="lv-LV" dirty="0" err="1" smtClean="0"/>
              <a:t>apoptozes</a:t>
            </a:r>
            <a:r>
              <a:rPr lang="lv-LV" dirty="0" smtClean="0"/>
              <a:t> </a:t>
            </a:r>
            <a:r>
              <a:rPr lang="lv-LV" dirty="0" err="1" smtClean="0"/>
              <a:t>mehanismi</a:t>
            </a:r>
            <a:endParaRPr lang="lv-LV" dirty="0"/>
          </a:p>
        </p:txBody>
      </p:sp>
      <p:sp>
        <p:nvSpPr>
          <p:cNvPr id="5" name="Rounded Rectangle 4"/>
          <p:cNvSpPr/>
          <p:nvPr/>
        </p:nvSpPr>
        <p:spPr>
          <a:xfrm>
            <a:off x="6732240" y="3501008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Mātes imūnās atbildes reakcijas</a:t>
            </a:r>
            <a:endParaRPr lang="lv-LV" dirty="0"/>
          </a:p>
        </p:txBody>
      </p:sp>
      <p:sp>
        <p:nvSpPr>
          <p:cNvPr id="6" name="Rounded Rectangle 5"/>
          <p:cNvSpPr/>
          <p:nvPr/>
        </p:nvSpPr>
        <p:spPr>
          <a:xfrm>
            <a:off x="2627784" y="4509120"/>
            <a:ext cx="30963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 smtClean="0"/>
              <a:t>Citokīnu</a:t>
            </a:r>
            <a:r>
              <a:rPr lang="lv-LV" dirty="0" smtClean="0"/>
              <a:t> balanss</a:t>
            </a: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1196752"/>
            <a:ext cx="3546164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sz="1200" b="1" dirty="0" err="1" smtClean="0"/>
              <a:t>Apoptoze</a:t>
            </a:r>
            <a:r>
              <a:rPr lang="lv-LV" sz="1200" dirty="0" smtClean="0"/>
              <a:t> nosaka  </a:t>
            </a:r>
            <a:r>
              <a:rPr lang="lv-LV" sz="1200" dirty="0" err="1" smtClean="0"/>
              <a:t>embrioģenēzi</a:t>
            </a:r>
            <a:r>
              <a:rPr lang="lv-LV" sz="12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lv-LV" sz="1200" dirty="0" smtClean="0"/>
              <a:t> normāla struktūru attīstība</a:t>
            </a:r>
          </a:p>
          <a:p>
            <a:pPr>
              <a:buFont typeface="Arial" pitchFamily="34" charset="0"/>
              <a:buChar char="•"/>
            </a:pPr>
            <a:r>
              <a:rPr lang="lv-LV" sz="1200" dirty="0" smtClean="0"/>
              <a:t> ierobežo patoloģisku šūnu un struktūru attīstību</a:t>
            </a:r>
          </a:p>
          <a:p>
            <a:pPr>
              <a:buFont typeface="Arial" pitchFamily="34" charset="0"/>
              <a:buChar char="•"/>
            </a:pPr>
            <a:r>
              <a:rPr lang="lv-LV" sz="1200" dirty="0" smtClean="0"/>
              <a:t> kontrolē šūnu skaitu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2204864"/>
            <a:ext cx="2156360" cy="6001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lv-LV" sz="1100" dirty="0" err="1" smtClean="0"/>
              <a:t>Tumora</a:t>
            </a:r>
            <a:r>
              <a:rPr lang="lv-LV" sz="1100" dirty="0" smtClean="0"/>
              <a:t> </a:t>
            </a:r>
            <a:r>
              <a:rPr lang="lv-LV" sz="1100" dirty="0" err="1" smtClean="0"/>
              <a:t>supresijas</a:t>
            </a:r>
            <a:r>
              <a:rPr lang="lv-LV" sz="1100" dirty="0" smtClean="0"/>
              <a:t> proteīns p53</a:t>
            </a:r>
          </a:p>
          <a:p>
            <a:r>
              <a:rPr lang="lv-LV" sz="1100" dirty="0" err="1" smtClean="0"/>
              <a:t>Transskripcijas</a:t>
            </a:r>
            <a:r>
              <a:rPr lang="lv-LV" sz="1100" dirty="0" smtClean="0"/>
              <a:t> faktors NF-</a:t>
            </a:r>
            <a:r>
              <a:rPr lang="lv-LV" sz="1100" dirty="0" err="1" smtClean="0"/>
              <a:t>kB</a:t>
            </a:r>
            <a:endParaRPr lang="lv-LV" sz="1100" dirty="0" smtClean="0"/>
          </a:p>
          <a:p>
            <a:r>
              <a:rPr lang="lv-LV" sz="1100" dirty="0" smtClean="0"/>
              <a:t>Cisteīna </a:t>
            </a:r>
            <a:r>
              <a:rPr lang="lv-LV" sz="1100" dirty="0" err="1" smtClean="0"/>
              <a:t>aspartata</a:t>
            </a:r>
            <a:r>
              <a:rPr lang="lv-LV" sz="1100" dirty="0" smtClean="0"/>
              <a:t> </a:t>
            </a:r>
            <a:r>
              <a:rPr lang="lv-LV" sz="1100" dirty="0" err="1" smtClean="0"/>
              <a:t>proteāze</a:t>
            </a:r>
            <a:r>
              <a:rPr lang="lv-LV" sz="1100" dirty="0" smtClean="0"/>
              <a:t> </a:t>
            </a:r>
            <a:endParaRPr lang="lv-LV" sz="1100" dirty="0"/>
          </a:p>
        </p:txBody>
      </p:sp>
      <p:sp>
        <p:nvSpPr>
          <p:cNvPr id="9" name="Right Arrow 8"/>
          <p:cNvSpPr/>
          <p:nvPr/>
        </p:nvSpPr>
        <p:spPr>
          <a:xfrm rot="3311319">
            <a:off x="5551535" y="1956647"/>
            <a:ext cx="324717" cy="100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Up Arrow 9"/>
          <p:cNvSpPr/>
          <p:nvPr/>
        </p:nvSpPr>
        <p:spPr>
          <a:xfrm>
            <a:off x="4139952" y="3933056"/>
            <a:ext cx="7200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Arc 10"/>
          <p:cNvSpPr/>
          <p:nvPr/>
        </p:nvSpPr>
        <p:spPr>
          <a:xfrm rot="10800000">
            <a:off x="1403648" y="3789040"/>
            <a:ext cx="5392453" cy="2706875"/>
          </a:xfrm>
          <a:prstGeom prst="arc">
            <a:avLst>
              <a:gd name="adj1" fmla="val 10215781"/>
              <a:gd name="adj2" fmla="val 657575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extBox 11"/>
          <p:cNvSpPr txBox="1"/>
          <p:nvPr/>
        </p:nvSpPr>
        <p:spPr>
          <a:xfrm>
            <a:off x="611560" y="5373216"/>
            <a:ext cx="8060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Mehānismi dzemdē, kas nodrošina mātes-augļa imūno toleranci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   caur TNF</a:t>
            </a:r>
            <a:r>
              <a:rPr lang="el-GR" dirty="0" smtClean="0"/>
              <a:t>α</a:t>
            </a:r>
            <a:r>
              <a:rPr lang="lv-LV" dirty="0" smtClean="0"/>
              <a:t> un </a:t>
            </a:r>
            <a:r>
              <a:rPr lang="lv-LV" dirty="0" err="1" smtClean="0"/>
              <a:t>TNFß</a:t>
            </a:r>
            <a:r>
              <a:rPr lang="lv-LV" dirty="0" smtClean="0"/>
              <a:t> modificējot embrija atbildes reakciju uz </a:t>
            </a:r>
            <a:r>
              <a:rPr lang="lv-LV" dirty="0" err="1" smtClean="0"/>
              <a:t>teratogēniem</a:t>
            </a:r>
            <a:endParaRPr lang="lv-LV" dirty="0" smtClean="0"/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mātes </a:t>
            </a:r>
            <a:r>
              <a:rPr lang="lv-LV" dirty="0" err="1" smtClean="0"/>
              <a:t>imunās</a:t>
            </a:r>
            <a:r>
              <a:rPr lang="lv-LV" dirty="0" smtClean="0"/>
              <a:t> atbildes reakcijas atkarīgas no </a:t>
            </a:r>
            <a:r>
              <a:rPr lang="lv-LV" dirty="0" err="1" smtClean="0"/>
              <a:t>teratogēna</a:t>
            </a:r>
            <a:r>
              <a:rPr lang="lv-LV" dirty="0" smtClean="0"/>
              <a:t> veida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</a:t>
            </a:r>
            <a:r>
              <a:rPr lang="lv-LV" dirty="0" err="1" smtClean="0"/>
              <a:t>imunoterapijas</a:t>
            </a:r>
            <a:r>
              <a:rPr lang="lv-LV" dirty="0" smtClean="0"/>
              <a:t> loma arvien diskutabla</a:t>
            </a:r>
            <a:endParaRPr lang="lv-LV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3212976"/>
            <a:ext cx="2029851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lv-LV" sz="1200" dirty="0" smtClean="0"/>
              <a:t>TNF </a:t>
            </a:r>
            <a:r>
              <a:rPr lang="el-GR" sz="1200" dirty="0" smtClean="0"/>
              <a:t>α</a:t>
            </a:r>
            <a:r>
              <a:rPr lang="el-GR" sz="1200" dirty="0" smtClean="0">
                <a:latin typeface="Calibri"/>
              </a:rPr>
              <a:t>↑</a:t>
            </a:r>
            <a:endParaRPr lang="lv-LV" sz="1200" dirty="0" smtClean="0">
              <a:latin typeface="Calibri"/>
            </a:endParaRPr>
          </a:p>
          <a:p>
            <a:r>
              <a:rPr lang="lv-LV" sz="1200" dirty="0" smtClean="0">
                <a:latin typeface="Calibri"/>
              </a:rPr>
              <a:t>Augšanas faktors TGFß2↓</a:t>
            </a:r>
          </a:p>
          <a:p>
            <a:r>
              <a:rPr lang="lv-LV" sz="1200" dirty="0" smtClean="0">
                <a:latin typeface="Calibri"/>
              </a:rPr>
              <a:t>Stimulējošais faktors CSF-1 ↓</a:t>
            </a:r>
            <a:endParaRPr lang="lv-LV" sz="1200" dirty="0"/>
          </a:p>
        </p:txBody>
      </p:sp>
      <p:sp>
        <p:nvSpPr>
          <p:cNvPr id="14" name="Down Arrow 13"/>
          <p:cNvSpPr/>
          <p:nvPr/>
        </p:nvSpPr>
        <p:spPr>
          <a:xfrm rot="18841445">
            <a:off x="2749524" y="3542210"/>
            <a:ext cx="137285" cy="997717"/>
          </a:xfrm>
          <a:prstGeom prst="downArrow">
            <a:avLst>
              <a:gd name="adj1" fmla="val 50000"/>
              <a:gd name="adj2" fmla="val 73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63688" y="2996952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ghtning Bolt 16"/>
          <p:cNvSpPr/>
          <p:nvPr/>
        </p:nvSpPr>
        <p:spPr>
          <a:xfrm rot="21387408">
            <a:off x="1763688" y="4005064"/>
            <a:ext cx="4896544" cy="432048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TextBox 17"/>
          <p:cNvSpPr txBox="1"/>
          <p:nvPr/>
        </p:nvSpPr>
        <p:spPr>
          <a:xfrm>
            <a:off x="3563888" y="6596390"/>
            <a:ext cx="53912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100" i="1" dirty="0" err="1" smtClean="0">
                <a:solidFill>
                  <a:srgbClr val="FF0000"/>
                </a:solidFill>
              </a:rPr>
              <a:t>Trowsdale</a:t>
            </a:r>
            <a:r>
              <a:rPr lang="lv-LV" sz="1100" i="1" dirty="0" smtClean="0">
                <a:solidFill>
                  <a:srgbClr val="FF0000"/>
                </a:solidFill>
              </a:rPr>
              <a:t> J </a:t>
            </a:r>
            <a:r>
              <a:rPr lang="lv-LV" sz="1100" i="1" dirty="0" err="1" smtClean="0">
                <a:solidFill>
                  <a:srgbClr val="FF0000"/>
                </a:solidFill>
              </a:rPr>
              <a:t>et</a:t>
            </a:r>
            <a:r>
              <a:rPr lang="lv-LV" sz="1100" i="1" dirty="0" smtClean="0">
                <a:solidFill>
                  <a:srgbClr val="FF0000"/>
                </a:solidFill>
              </a:rPr>
              <a:t> </a:t>
            </a:r>
            <a:r>
              <a:rPr lang="lv-LV" sz="1100" i="1" dirty="0" err="1" smtClean="0">
                <a:solidFill>
                  <a:srgbClr val="FF0000"/>
                </a:solidFill>
              </a:rPr>
              <a:t>al</a:t>
            </a:r>
            <a:r>
              <a:rPr lang="lv-LV" sz="1100" i="1" dirty="0" smtClean="0">
                <a:solidFill>
                  <a:srgbClr val="FF0000"/>
                </a:solidFill>
              </a:rPr>
              <a:t> </a:t>
            </a:r>
            <a:r>
              <a:rPr lang="lv-LV" sz="1100" i="1" dirty="0" err="1" smtClean="0">
                <a:solidFill>
                  <a:srgbClr val="FF0000"/>
                </a:solidFill>
              </a:rPr>
              <a:t>Mechanisms</a:t>
            </a:r>
            <a:r>
              <a:rPr lang="lv-LV" sz="1100" i="1" dirty="0" smtClean="0">
                <a:solidFill>
                  <a:srgbClr val="FF0000"/>
                </a:solidFill>
              </a:rPr>
              <a:t> </a:t>
            </a:r>
            <a:r>
              <a:rPr lang="lv-LV" sz="1100" i="1" dirty="0" err="1" smtClean="0">
                <a:solidFill>
                  <a:srgbClr val="FF0000"/>
                </a:solidFill>
              </a:rPr>
              <a:t>of</a:t>
            </a:r>
            <a:r>
              <a:rPr lang="lv-LV" sz="1100" i="1" dirty="0" smtClean="0">
                <a:solidFill>
                  <a:srgbClr val="FF0000"/>
                </a:solidFill>
              </a:rPr>
              <a:t> </a:t>
            </a:r>
            <a:r>
              <a:rPr lang="lv-LV" sz="1100" i="1" dirty="0" err="1" smtClean="0">
                <a:solidFill>
                  <a:srgbClr val="FF0000"/>
                </a:solidFill>
              </a:rPr>
              <a:t>maternal-fetal</a:t>
            </a:r>
            <a:r>
              <a:rPr lang="lv-LV" sz="1100" i="1" dirty="0" smtClean="0">
                <a:solidFill>
                  <a:srgbClr val="FF0000"/>
                </a:solidFill>
              </a:rPr>
              <a:t> tolerance, </a:t>
            </a:r>
            <a:r>
              <a:rPr lang="lv-LV" sz="1100" i="1" dirty="0" err="1" smtClean="0">
                <a:solidFill>
                  <a:srgbClr val="FF0000"/>
                </a:solidFill>
              </a:rPr>
              <a:t>Nat</a:t>
            </a:r>
            <a:r>
              <a:rPr lang="lv-LV" sz="1100" i="1" dirty="0" smtClean="0">
                <a:solidFill>
                  <a:srgbClr val="FF0000"/>
                </a:solidFill>
              </a:rPr>
              <a:t> </a:t>
            </a:r>
            <a:r>
              <a:rPr lang="lv-LV" sz="1100" i="1" dirty="0" err="1" smtClean="0">
                <a:solidFill>
                  <a:srgbClr val="FF0000"/>
                </a:solidFill>
              </a:rPr>
              <a:t>Immun</a:t>
            </a:r>
            <a:r>
              <a:rPr lang="lv-LV" sz="1100" i="1" dirty="0" smtClean="0">
                <a:solidFill>
                  <a:srgbClr val="FF0000"/>
                </a:solidFill>
              </a:rPr>
              <a:t> 2006,7;241</a:t>
            </a:r>
            <a:endParaRPr lang="lv-LV" sz="11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Ar embriju saistītā </a:t>
            </a:r>
            <a:r>
              <a:rPr lang="lv-LV" dirty="0" err="1" smtClean="0"/>
              <a:t>imunomodulācija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dirty="0" err="1" smtClean="0"/>
              <a:t>Citokīni</a:t>
            </a:r>
            <a:r>
              <a:rPr lang="lv-LV" dirty="0" smtClean="0"/>
              <a:t> – molekulas, kas modulē imūnās atbildes reakciju, tās ilgumu</a:t>
            </a:r>
          </a:p>
          <a:p>
            <a:pPr lvl="1"/>
            <a:r>
              <a:rPr lang="lv-LV" dirty="0" err="1" smtClean="0"/>
              <a:t>Th-1</a:t>
            </a:r>
            <a:r>
              <a:rPr lang="lv-LV" dirty="0" smtClean="0"/>
              <a:t> </a:t>
            </a:r>
            <a:r>
              <a:rPr lang="lv-LV" dirty="0" err="1" smtClean="0"/>
              <a:t>citokīni</a:t>
            </a:r>
            <a:r>
              <a:rPr lang="lv-LV" dirty="0" smtClean="0"/>
              <a:t> aktivē </a:t>
            </a:r>
            <a:r>
              <a:rPr lang="lv-LV" dirty="0" err="1" smtClean="0"/>
              <a:t>uteroplacentāro</a:t>
            </a:r>
            <a:r>
              <a:rPr lang="lv-LV" dirty="0" smtClean="0"/>
              <a:t> asinsvadu šūnu </a:t>
            </a:r>
            <a:r>
              <a:rPr lang="lv-LV" dirty="0" err="1" smtClean="0"/>
              <a:t>trombotiskos</a:t>
            </a:r>
            <a:r>
              <a:rPr lang="lv-LV" dirty="0" smtClean="0"/>
              <a:t> un iekaisuma procesus</a:t>
            </a:r>
          </a:p>
          <a:p>
            <a:pPr lvl="1"/>
            <a:r>
              <a:rPr lang="lv-LV" dirty="0" err="1" smtClean="0"/>
              <a:t>Th-2</a:t>
            </a:r>
            <a:r>
              <a:rPr lang="lv-LV" dirty="0" smtClean="0"/>
              <a:t> </a:t>
            </a:r>
            <a:r>
              <a:rPr lang="lv-LV" dirty="0" err="1" smtClean="0"/>
              <a:t>inhibē</a:t>
            </a:r>
            <a:r>
              <a:rPr lang="lv-LV" dirty="0" smtClean="0"/>
              <a:t> </a:t>
            </a:r>
            <a:r>
              <a:rPr lang="lv-LV" dirty="0" err="1" smtClean="0"/>
              <a:t>Th-1</a:t>
            </a:r>
            <a:r>
              <a:rPr lang="lv-LV" dirty="0" smtClean="0"/>
              <a:t> izraisīto audu bojājumu</a:t>
            </a:r>
          </a:p>
          <a:p>
            <a:pPr lvl="1"/>
            <a:r>
              <a:rPr lang="lv-LV" dirty="0" err="1" smtClean="0"/>
              <a:t>TNF-</a:t>
            </a:r>
            <a:r>
              <a:rPr lang="el-GR" dirty="0" smtClean="0">
                <a:latin typeface="Calibri"/>
              </a:rPr>
              <a:t>β</a:t>
            </a:r>
            <a:r>
              <a:rPr lang="lv-LV" dirty="0" smtClean="0">
                <a:latin typeface="Calibri"/>
              </a:rPr>
              <a:t> izraisa </a:t>
            </a:r>
            <a:r>
              <a:rPr lang="lv-LV" dirty="0" err="1" smtClean="0">
                <a:latin typeface="Calibri"/>
              </a:rPr>
              <a:t>trofoblasta</a:t>
            </a:r>
            <a:r>
              <a:rPr lang="lv-LV" dirty="0" smtClean="0">
                <a:latin typeface="Calibri"/>
              </a:rPr>
              <a:t> šūnu </a:t>
            </a:r>
            <a:r>
              <a:rPr lang="lv-LV" dirty="0" err="1" smtClean="0">
                <a:latin typeface="Calibri"/>
              </a:rPr>
              <a:t>apoptozi</a:t>
            </a:r>
            <a:r>
              <a:rPr lang="lv-LV" dirty="0" smtClean="0">
                <a:latin typeface="Calibri"/>
              </a:rPr>
              <a:t> – nomāc augšanu</a:t>
            </a:r>
            <a:endParaRPr lang="lv-LV" dirty="0" smtClean="0"/>
          </a:p>
          <a:p>
            <a:r>
              <a:rPr lang="lv-LV" dirty="0" smtClean="0"/>
              <a:t>Embrija aizsardzību nodrošina:</a:t>
            </a:r>
          </a:p>
          <a:p>
            <a:pPr lvl="1"/>
            <a:r>
              <a:rPr lang="lv-LV" dirty="0" err="1" smtClean="0"/>
              <a:t>Th-2</a:t>
            </a:r>
            <a:r>
              <a:rPr lang="lv-LV" dirty="0" smtClean="0"/>
              <a:t> atbildes reakcija</a:t>
            </a:r>
          </a:p>
          <a:p>
            <a:pPr lvl="2"/>
            <a:r>
              <a:rPr lang="lv-LV" dirty="0" smtClean="0"/>
              <a:t>Veidojas aizsargājošie </a:t>
            </a:r>
            <a:r>
              <a:rPr lang="lv-LV" dirty="0" err="1" smtClean="0"/>
              <a:t>citokīni</a:t>
            </a:r>
            <a:endParaRPr lang="lv-LV" dirty="0" smtClean="0"/>
          </a:p>
          <a:p>
            <a:pPr lvl="2"/>
            <a:r>
              <a:rPr lang="lv-LV" dirty="0" err="1" smtClean="0"/>
              <a:t>IL</a:t>
            </a:r>
            <a:endParaRPr lang="lv-LV" dirty="0" smtClean="0"/>
          </a:p>
          <a:p>
            <a:pPr lvl="1"/>
            <a:r>
              <a:rPr lang="lv-LV" dirty="0" smtClean="0"/>
              <a:t>Asimetriskās antivielas</a:t>
            </a:r>
          </a:p>
          <a:p>
            <a:pPr lvl="2"/>
            <a:r>
              <a:rPr lang="lv-LV" dirty="0" smtClean="0"/>
              <a:t>Nesaistās ar antigēnu</a:t>
            </a:r>
          </a:p>
          <a:p>
            <a:pPr lvl="2"/>
            <a:r>
              <a:rPr lang="lv-LV" dirty="0" smtClean="0"/>
              <a:t>Neaktivē komplimenta saistīšanās kaskādi</a:t>
            </a:r>
          </a:p>
          <a:p>
            <a:pPr lvl="1"/>
            <a:r>
              <a:rPr lang="lv-LV" dirty="0" smtClean="0"/>
              <a:t>Dabīgo </a:t>
            </a:r>
            <a:r>
              <a:rPr lang="lv-LV" dirty="0" err="1" smtClean="0"/>
              <a:t>galētājšūnu</a:t>
            </a:r>
            <a:r>
              <a:rPr lang="lv-LV" dirty="0" smtClean="0"/>
              <a:t> aktivitātes samazināšanās</a:t>
            </a:r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Kas ir ieraduma aborts - IA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20888"/>
            <a:ext cx="8229600" cy="3736072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Pēc PVO – jebkura grūtniecība līdz 20.grūtniecības nedēļām un auglis mazāks par 500 gr., kas neprogresē, auglis aiziet bojā un notiek tā </a:t>
            </a:r>
            <a:r>
              <a:rPr lang="lv-LV" dirty="0" err="1" smtClean="0"/>
              <a:t>ekspulsija</a:t>
            </a:r>
            <a:r>
              <a:rPr lang="lv-LV" dirty="0" smtClean="0"/>
              <a:t>.</a:t>
            </a:r>
          </a:p>
          <a:p>
            <a:r>
              <a:rPr lang="lv-LV" dirty="0" smtClean="0"/>
              <a:t>Daudzas valstis jau par IA definē 2 grūtniecību pārtraukšanos</a:t>
            </a:r>
          </a:p>
          <a:p>
            <a:r>
              <a:rPr lang="lv-LV" dirty="0" smtClean="0"/>
              <a:t>Definīcija “Ieraduma aborts” ( </a:t>
            </a:r>
            <a:r>
              <a:rPr lang="lv-LV" i="1" dirty="0" err="1" smtClean="0"/>
              <a:t>recurrent</a:t>
            </a:r>
            <a:r>
              <a:rPr lang="lv-LV" dirty="0" smtClean="0"/>
              <a:t> </a:t>
            </a:r>
            <a:r>
              <a:rPr lang="lv-LV" i="1" dirty="0" err="1" smtClean="0"/>
              <a:t>misscarriage</a:t>
            </a:r>
            <a:r>
              <a:rPr lang="lv-LV" dirty="0" smtClean="0"/>
              <a:t>) ir 3 grūtniecību pārtraukšanās.  Literatūrā sastopams “</a:t>
            </a:r>
            <a:r>
              <a:rPr lang="lv-LV" i="1" dirty="0" err="1" smtClean="0"/>
              <a:t>recurrent</a:t>
            </a:r>
            <a:r>
              <a:rPr lang="lv-LV" i="1" dirty="0" smtClean="0"/>
              <a:t> </a:t>
            </a:r>
            <a:r>
              <a:rPr lang="lv-LV" i="1" dirty="0" err="1" smtClean="0"/>
              <a:t>pregnancy</a:t>
            </a:r>
            <a:r>
              <a:rPr lang="lv-LV" i="1" dirty="0" smtClean="0"/>
              <a:t> </a:t>
            </a:r>
            <a:r>
              <a:rPr lang="lv-LV" i="1" dirty="0" err="1" smtClean="0"/>
              <a:t>loss</a:t>
            </a:r>
            <a:r>
              <a:rPr lang="lv-LV" dirty="0" smtClean="0"/>
              <a:t>” – grūtniecību pārtraukšanās līdz 28 nedēļām.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484784"/>
            <a:ext cx="539602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dirty="0" smtClean="0"/>
              <a:t>Ieraduma aborts – grūtniecības atkārtota spontāna</a:t>
            </a:r>
          </a:p>
          <a:p>
            <a:r>
              <a:rPr lang="lv-LV" dirty="0" smtClean="0"/>
              <a:t> pārtraukšanās trīs un vairāk reizes.</a:t>
            </a:r>
          </a:p>
          <a:p>
            <a:r>
              <a:rPr lang="lv-LV" dirty="0"/>
              <a:t> </a:t>
            </a:r>
            <a:r>
              <a:rPr lang="lv-LV" dirty="0" smtClean="0"/>
              <a:t>                       </a:t>
            </a:r>
            <a:r>
              <a:rPr lang="lv-LV" sz="1600" dirty="0" smtClean="0"/>
              <a:t>Ginekoloģija </a:t>
            </a:r>
            <a:r>
              <a:rPr lang="lv-LV" sz="1600" dirty="0" err="1" smtClean="0"/>
              <a:t>prof.I</a:t>
            </a:r>
            <a:r>
              <a:rPr lang="lv-LV" sz="1600" dirty="0" smtClean="0"/>
              <a:t> </a:t>
            </a:r>
            <a:r>
              <a:rPr lang="lv-LV" sz="1600" dirty="0" err="1" smtClean="0"/>
              <a:t>Vībergas</a:t>
            </a:r>
            <a:r>
              <a:rPr lang="lv-LV" sz="1600" dirty="0" smtClean="0"/>
              <a:t> redakcijā</a:t>
            </a:r>
            <a:endParaRPr lang="lv-LV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63888" y="620688"/>
            <a:ext cx="18722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Auglis ar</a:t>
            </a:r>
          </a:p>
          <a:p>
            <a:pPr algn="ctr"/>
            <a:r>
              <a:rPr lang="lv-LV" dirty="0" smtClean="0"/>
              <a:t>antigēniem</a:t>
            </a:r>
            <a:endParaRPr lang="lv-LV" dirty="0"/>
          </a:p>
        </p:txBody>
      </p:sp>
      <p:sp>
        <p:nvSpPr>
          <p:cNvPr id="3" name="Oval 2"/>
          <p:cNvSpPr/>
          <p:nvPr/>
        </p:nvSpPr>
        <p:spPr>
          <a:xfrm>
            <a:off x="827584" y="2348880"/>
            <a:ext cx="21602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 smtClean="0"/>
              <a:t>Th-1</a:t>
            </a:r>
            <a:r>
              <a:rPr lang="lv-LV" dirty="0" smtClean="0"/>
              <a:t> šūnu atbildes reakcija</a:t>
            </a:r>
            <a:endParaRPr lang="lv-LV" dirty="0"/>
          </a:p>
        </p:txBody>
      </p:sp>
      <p:sp>
        <p:nvSpPr>
          <p:cNvPr id="4" name="Oval 3"/>
          <p:cNvSpPr/>
          <p:nvPr/>
        </p:nvSpPr>
        <p:spPr>
          <a:xfrm>
            <a:off x="6084168" y="3501008"/>
            <a:ext cx="21602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 smtClean="0"/>
              <a:t>Th-2</a:t>
            </a:r>
            <a:r>
              <a:rPr lang="lv-LV" dirty="0" smtClean="0"/>
              <a:t> šūnu atbildes reakcija</a:t>
            </a:r>
            <a:endParaRPr lang="lv-LV" dirty="0"/>
          </a:p>
        </p:txBody>
      </p:sp>
      <p:sp>
        <p:nvSpPr>
          <p:cNvPr id="5" name="Oval 4"/>
          <p:cNvSpPr/>
          <p:nvPr/>
        </p:nvSpPr>
        <p:spPr>
          <a:xfrm>
            <a:off x="683568" y="5085184"/>
            <a:ext cx="20882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Augļa bojāeja</a:t>
            </a:r>
            <a:endParaRPr lang="lv-LV" dirty="0"/>
          </a:p>
        </p:txBody>
      </p:sp>
      <p:sp>
        <p:nvSpPr>
          <p:cNvPr id="6" name="Oval 5"/>
          <p:cNvSpPr/>
          <p:nvPr/>
        </p:nvSpPr>
        <p:spPr>
          <a:xfrm>
            <a:off x="6156176" y="5301208"/>
            <a:ext cx="21602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Dzīvs auglis</a:t>
            </a:r>
            <a:endParaRPr lang="lv-LV" dirty="0"/>
          </a:p>
        </p:txBody>
      </p:sp>
      <p:sp>
        <p:nvSpPr>
          <p:cNvPr id="1026" name="AutoShape 2" descr="data:image/jpeg;base64,/9j/4AAQSkZJRgABAQAAAQABAAD/2wCEAAkGBxMRDRAQEhISEBAWFRcVEA8WDxAPDxAQFxcWGBgWFBUYHSggGSAmGxUVITEhJSkrLi4uFx8zODMsNygtLisBCgoKDg0OGxAQGy0lHyYrLS0yKy4tLS0vLy8vLy01LS41LS0tLS0rLS0tLS0tMi8tLS03LS01LTAtLS0rLS01L//AABEIAMkA+wMBEQACEQEDEQH/xAAbAAEAAQUBAAAAAAAAAAAAAAAABgECBAUHA//EAEUQAAIBAgEHCAUJBgYDAAAAAAABAgMRBAUGEiExQVETIjJSYXGBkQdTobHRFBYjQmJzgqLBJDNykpOyFRdUlNLwNUPC/8QAGgEBAAIDAQAAAAAAAAAAAAAAAAEFAwQGAv/EADQRAQACAQIDAwsEAgMBAAAAAAABAgMEESExUQUSQRMVMlJhcYGRobHBI0LR4RTwIpLxM//aAAwDAQACEQMRAD8A7iAAAAAAAAAAAAAAAAAAAAAAAAAAAAAAAWtvhfxA8qknt6P4o6/NAWOo+N+HOj8ACqPrPvvHz2AZFN6kBcAAAAAAAAAAAAAAAAAAAAAAAAAAAAAAAAAAAAAAAAAAAAAAAAAAAAAAAAAAAAAAAAAAAAAAAAAAAAAAAAAAAAAAAAAAAAAj2dWXp4SVJQjCWmpN6Wlq0dHZZ9pYaHR11EWm0zG235aWr1NsMxtHPdo/nxW9VS/P8Tf804vWn6NTzlfpB8+K3qqX5/iR5pxetP0PON+kK/Pet6ql+f4jzTi9afoecb9IV+e9b1VL8/xHmrF60/Q8436QfPat6ul+f4keasfrT9DzjfpCvz1rerpfn+I81Y/Wn6HnG/SFfnrW9XS/P8R5qx+tP0PON+kLo57zi9KpCEaa11GlNyUFtaV9bsebdl02nuzO71XtG02jvRGybRd0nxKRbKgAAAAAAAAAAAAAAAAAAAAAAAACE+kRc/Dd1T3wLvsjlf4flU9pc6/H8IhYuFausQK2IFUhuKpEC5IgVsBj5TX7PW+7l7mTXnA7FR6Ee5e45Cebp45LyEgAAAAAAAAAAAAAAAAAAAAAAABC/SEufh+6p74F12Tyv8Pyqu0udfj+ESsW+6sVSIFUgLkiBVIjcVSG4uUSN0sbKi/Zq33c/wC1k19KB1+j0I9y9xyU83TRyXkJAAAAAAAAAAAAAAAAAAAAAAAADTZy5BWMpwiqjozjK6qKCm9HfGza26vI2tLqpwTM7bxPg18+nrmiN0d/y9n/AK6f+3h/yN7ztPqfVrebq9T/AC+n/rp/7eH/ACI87T6n1PN1erV5Zzb+TWTxs6k3r5NUYR5vFu+o29Nqr5uPc2jru1dRgx4Y233noxFE292muSI3FyRG4qkNxr8vVLYepHe4Sv3WZlxV3ndDsVHoR7l7jkJ5unjkvISAAAAAAAAAAAAAAAAAAAAAAAAAABqMv5ajh46KtKs1zY7orrS7Ozebml0s5p3n0WrqdTGKNo5oHWqSnJzk3KTd3J7Wy+rWKxtHJR2tNp3nmtUSd0KqJAuUQE2km3sW0RxnaBHcqVXKFWT6svBWZu1r3Y2Q7jR6Ee5e44mebp45LyEgAAAAAAAAAAAAAAACytVjCLlKSjFbZNpJeJ6rWbTtEbyi1orG8o1lHPGEbxoxdR9d3jDwW1+wssPZl7cck7ezxV+XtCscKRu0GKzjxNT/ANmgurBKHt2+0sKaHBT9u/v/AN2aV9Zmt47e5r6mJqS6U5y75yl72bEUpXlEfJgm9p5zPzWxnJbG14tEzEdHmJmPFl4fKleHRrVF2ObkvJ3Rhvp8VudYZa58teVpbnA521Y2VSMai4rmT+D8kaeXs3HPoTt9W1j7QvHpRuk2TcsUq/QlaW+nLmz8t/gVmbTZMXpRw6rHFqMeX0Z49Hhl7LMcPHRVpVWubHdFdaXZ7z3pdLOad59F41OpjFG0c0Eq1JTk5yblJu7k9rZfViKxtHJR2tNp3nmookoVUSBi4vES040KMeUxE9UILXb7UuC3+A3isTa07RD3Sk3naGaqTjzZdJapPddameYtvG8PMxtOzVZTxV3oLYtr4s28OPaO9KGqxr+iqfwy9xnJd1o9CPcvccPPN00cl5CQAAAAAAAAAAAAAADXZZyxDDQvLnTfQpp65dr4LtNnT6a+e20curBn1FcMbzz6IBlPKdTES0qktX1YLVCPcv12l/hwUwxtWPj4qTNnvlne3yYaRm3YVyiRuKqI3SuSI3FUiNxckRuLo6mmtTWxrU0+wieIvqTcpOUm5Se2Td2/EiIisbQm0zad5UURuhckNxh4zEy040KMeVxE9UKa12+1Lgt/hwHCIm1p2iHulJvO0JzmlmzHBwc5vlcVP99W2/ghwj7/ACSo9Xq5zztHCscoXmn08Yo9qF5cxmhOcIvnuUrvqq79pf6bF3qxM8lHf0p98tBc33h44z91U/hl7gS7vR6Ee5e44aebpo5LyEgAAAAAAAAAAAAAMDLOU44ei5vXLZCG+UvhxM+nwTmv3Y+LDnzRip3pc5xWInVqSqTelJ7X+i4I6THSuOsVryUF72vbvW5vNRPW7yqkQLlEjceVTE049KcIvg5JPyJ2mTZZHKNF6uVh/MkO7PQ2ZcGmrpprindHgXpDcVSI3FyRG4qokbpYeNxUlONCjHlcTPVCmt32pcFv18OBPCIm1p2iHqlJvO0JvmlmzHBwc5vlcVP99W9ujC+xe+3clSavVznnaOFY5QvNPp4xR7UhNNsOI5Ql9PW+8n/czt8Mfp190fZzeT0598vC5keXjjH9FU/hfuIRLvFHoR7l7jhp5umjkvISAAAAAAAAAAAABRsDnWXsovEV3L6kebTX2ePjt8uB0elweRx7ePioNTm8rffw8GvUTY3a6qiNxjY3GRp2VnOpLVClFXnJvZZIRG/HwTETPJuMl5lYjEJTxdR4em9aw9O3KW+3LYu7X4Ffm7SpThijees8ljh0EzxvwSjA5m4GklbDU5vrVFyzv+O9vAr767Pfnafhw+zerpcVf2/Piz5ZFwzVnhqDXDkKdvKxh8vl596fnLJOOk8No+TW4vMvBzu4U3h57p0ZOk1+Fc1+KM9Nfnrznf38f7Yb6TFbw29zQ5QyDXw15N/KKPrIx0asFxqU1tX2o+SWssMOtx5eE8J+nz/n5q/Nor0414x9WHHWk1rT2PamjaaS5IgVSI3G+zJyfQputUim8RKV5zk9KWg9ihwjdezuK3tC+SZiJ9Fbdn9zuztzSorVgAcPy1LksVXhU5k1OTcW9aUnpLzTT8TtcGStsVZifCHO5Ymt5ierC+Vw6y8zLvDG8sVioOnNKSvov3DeCXf6PQj3L3HDTzdLHJeQkAAAAAAAAAAAADT51Yzk8LJLpTegu59L2JrxNzQ4u/liZ5RxamtydzFO3jwQNRL7dRrlEDHx+JVKnpW0pN6MILW5zexJCI3lMRumGZua3ydfKK9p4yavJuzVFP6kO221+GwpNbrJyz3KejH19q70umjHG88/slRoNsAAAAEYy9kRR0q1JWjtqU1sT3zit3avHjez0mqmf+F/hP4Vms0sbeUp8f5aFIsN1YrYDFwOckaOLpOOunpaNWexaEtTt2J2lf7J7zaK2TDbfnziGxpsvk8kT4cnTjmV8AeFTB05NylThJva3CLb8Wj1F7RwiUd2Oi3/AA+j6qn/AE4fAnyl+so7sdD/AA+j6ql/Th8B5S/WTux0ZJ4egAAAAAAAAAAAAAEQzzrXrU4boxv4yfwivMuOzq7Um3WfsqO0bb3ivSEfUSw3V6qQ3GTmpk/5RlKVWSvSwqWitzxE9d/wr22NPX5vJ4u7HO32/tv6DF3rd6fD7uilGuAAAAAAKNXVtwHPcuVYYarOEnsfNitcnF617HtOi01bZ6xaHPZsfk8k1RXH5TnV1dGHUW/ve8tcWCuPj4sbBfAzodlzUxvL5Pw9Ru8tDRm+M4Nwk/OLOK1eLyWe1fa6DBfv44s2xrMwAAAAAAAAAAAAAAAAAAIPnM74yp2KK/Kn+peaLhhj4qPWzvmn4NYom1u1VVEjcSP0e0LYF1N9WtVqPwm4L2QRU9o23zbdIiPz+V3oq7Yonqk5oNsAAAAAABzH0m0ksbTl1qSv3xlL9Gjp+xbb4JjpP4hUa+NskT7ERuXDRLgdO9GNbSwE49StNeajP/7Zyna9dtRv1iFzoZ3xbe1LirbgAAAAAAAAAAAAAAAAAAIVnJD9rqdqi/yr4F3o5/Rj4qPWx+tPwa1I2d2qqkQJVmV/4+kurKrF98a1RfoU+u/+9vh9oX2knfDVvDUbAAAAAAADmPpOrXxtOPVpK/fKUvgjp+xa7YJnrP4hUa+d8kR7EPLlpAHSvRUv2Ou+OIlbwp0l+hyvbM/rx7vzK20Efpz7/wAQmhUt4AAAAAAAAAAAAAAAAAAEGz/xjoV6M9DSjODV9K1pQfdwkvIveyscZcdq78Yn7/8Aip7Qp/zi3sRuOcMN8Jr+V/qWU6K/WGhsv+cNLq1PKPxI/wALJ1g2S3MDKsKsa9ON04zU1F2T0Zqztb7UW/xFN2pprYrVtPjH2W2gvvSa9EtKpvgAAAAAUbsrvUt7A4lnFlH5TjK1ZdGUrQ+7itGPmlfxO40mDyOGtPGI4+/xUGbJ5TJNmtNhiLgdY9G2HcMl0pPU6kqlTwc2l7IpnHdp372ot8F1o67YYSg0G0AAAAAAAAAAAAAAAAAACNekHJvLYCUkrzpPlFxcUmpr+Vt+CLPsnP5LURE8rcP4+rV1mPv49+nFyO51ylLgbLN3LEsJioVknKPRqQX16b2rv1JrtSNXWaWNRimk8/Cfay4cs4r952nB4qFanGrTkpwkrxkt6/7uOLyY7Y7TS0bTC9raLRvHJ7Hh6AAAABCPSFnIqdOWEpO9Wa+mkn+7pv6vfJezvRedk6Gb28teOEcvbPX3R92hrNRtHk68/FzW50qqLgFTlOUacFec5KEFxlJ2XvMWa8UpNpTETM7Q7zk/CKjQpUY9GnCMF3RSX6HDZLze02nxl0NKxWsVjwZB4egAAAAAAAAAAAAAAAAAAUaurPWt63MDi2dmRXg8XKml9FLnUX9h/V74vV5PedroNVGowxbxjhPv/tRajD5K+3h4NMbrAAbvNvOWrgp83n0m7zot2i3xi/qvt8zS1mgx6mOPC3hP+84bGDUWxTw5dHT8i5z4bFJKFRRqb6M7QqJ9i+t3q5y+p0GfB6UcOscv6+K1xajHk5Tx6NyaTOAeOKxUKUHOpONOC2ylJRj5s90x2vPdpG8+xFrRWN5lBc5M/wBWdLCXb2PENWS+7i9r7X5MvdH2NO/fz/8AX+Z/hXZ9d4Y/m59Obbcm22225Nttt7W3vOhiIiNoVy0lABL/AEZ5H5bFPFyX0dG8afCVZrW/wxfnJcCg7Y1W1fJx4/b+29ocXet355R93VDnFsAAAAAAAAAAAAAAAAAAAAA02dWQo4zDOnqjVjzqM+rPg+x7H57jc0Ortpsne8PGGDUYYy028fBxjEUZU5ypzi4Ti7Si9sWjtKXresWrO8SpJiYnaebzuekFwDJGwwuXcTSVoYitFbo8pKUV4O6Na+kwX9KkfJkrmyV5Wl7zzpxjVniavg4xfmkmeI7P00fsh6/yMvrS1mIxE6ktKpOdSXWlKU5ebNmlK0jasREezgxTM2neeLzuekFwFwMvJGTKmLxEcPSXOeuc/q04b5S/7rbSNPWaquGkzP8AvsZMWK2S3dq7dknJ0MNh6dCmrQgrLjJ7XJ9rd2+843LltlvN7c5XmOkUrFYZZjewAAAAAAAAAAAAAAAAAAAAACM54ZpxxkeUhaniYq0Zvo1F1Z29j3duwsdB2hbTTtPGs+H5hq6nTRljeObk2Mws6NWVKrB06kelB7e9bmu1ajrcOamWvepO8Ki1ZrO1o4vEyvIAAAAAADMyNkmtjK3JUI369R6qdOPGT/TazR1WtphrvM/77GTFitkttV2LNrN+lgqHJ0+dN66tVrn1JfoluW7vu3yWp1N89u9b4QucOGuKu0Nua7MAAAAAAAAAAAAAAAAAAAAAAAAGuy1kOhi6ehWhpW6E1zakHxjJa13bHvM+DU5MFu9SdmPJipkja0Oc5a9H+IotyoNYmnw1QrpdqeqXg13HQabtrHbhljaforcuivXjXj90SxFOVOWhUjKnPqTjKnLyZb0z47xvWWnMTWdp4LbmWJiUFwKOa4nmbVjxHvgcJVry0aFKpWf2YtxXfLYvEwZdXjxxvaXqlLX9GN0zyH6N6k2p4ufJx9RTac32SnsXhfvRSantjfhj+fh8v5b2LQzPG8/B0TJ+Ap0KSpUYRp01silv4t7W+16yjyZLZLd607ysaUrSNqwyTw9AAAAAAAAAAAAAAAAAAAAAAAAAAAAPLEYaFSOjUhGpHqyjGcfJnqtrVnes7ImsTwlpcRmZgJ7cNTj/AAaVJeUGkbNddqI/dP3+7DOlxT+1jrMDJ9/3Ev69e39x7846j1vpH8PH+Hh6fWf5ZmFzSwNN3jhaTe5yjyr/AD3MVtZntzvP2+z3GmxR+2G5p01FJRSilsSSSXga8zM8ZZ9tlxAAAAAAAAAAAAAAAAAAAAAAAAAAAAAAAAAAAAAAAAAAAAAAAAAAAAAAAAAAAAAAAAAAAAAAAAAAAAAAAAAAAAAAAAAAAAAAAAAAAAAAAAAAAAAAAAAAAAAAAAAAAAAAAAAA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6767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028" name="Picture 4" descr="http://www.psdgraphics.com/file/male-gender-sig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836712"/>
            <a:ext cx="719714" cy="5760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2996952"/>
            <a:ext cx="3604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 smtClean="0"/>
          </a:p>
          <a:p>
            <a:endParaRPr lang="lv-LV" dirty="0" smtClean="0"/>
          </a:p>
          <a:p>
            <a:r>
              <a:rPr lang="lv-LV" b="1" dirty="0" smtClean="0"/>
              <a:t>Ķēdes reakcija:</a:t>
            </a:r>
          </a:p>
          <a:p>
            <a:r>
              <a:rPr lang="lv-LV" dirty="0" smtClean="0">
                <a:latin typeface="Calibri"/>
              </a:rPr>
              <a:t>→ </a:t>
            </a:r>
            <a:r>
              <a:rPr lang="lv-LV" dirty="0" err="1" smtClean="0">
                <a:latin typeface="Calibri"/>
              </a:rPr>
              <a:t>TNF</a:t>
            </a:r>
            <a:r>
              <a:rPr lang="el-GR" dirty="0" smtClean="0">
                <a:latin typeface="Calibri"/>
              </a:rPr>
              <a:t>α</a:t>
            </a:r>
            <a:r>
              <a:rPr lang="lv-LV" dirty="0" smtClean="0">
                <a:latin typeface="Calibri"/>
              </a:rPr>
              <a:t> + </a:t>
            </a:r>
            <a:r>
              <a:rPr lang="lv-LV" dirty="0" err="1" smtClean="0">
                <a:latin typeface="Calibri"/>
              </a:rPr>
              <a:t>interleikīns2</a:t>
            </a:r>
            <a:endParaRPr lang="lv-LV" dirty="0" smtClean="0">
              <a:latin typeface="Calibri"/>
            </a:endParaRPr>
          </a:p>
          <a:p>
            <a:r>
              <a:rPr lang="lv-LV" dirty="0" smtClean="0">
                <a:latin typeface="Calibri"/>
              </a:rPr>
              <a:t>→ Dabīgās </a:t>
            </a:r>
            <a:r>
              <a:rPr lang="lv-LV" dirty="0" err="1" smtClean="0">
                <a:latin typeface="Calibri"/>
              </a:rPr>
              <a:t>galētājšūnas</a:t>
            </a:r>
            <a:endParaRPr lang="lv-LV" dirty="0" smtClean="0">
              <a:latin typeface="Calibri"/>
            </a:endParaRPr>
          </a:p>
          <a:p>
            <a:r>
              <a:rPr lang="lv-LV" dirty="0" smtClean="0">
                <a:latin typeface="Calibri"/>
              </a:rPr>
              <a:t>→ </a:t>
            </a:r>
            <a:r>
              <a:rPr lang="lv-LV" dirty="0" err="1" smtClean="0">
                <a:latin typeface="Calibri"/>
              </a:rPr>
              <a:t>Limfokīnu</a:t>
            </a:r>
            <a:r>
              <a:rPr lang="lv-LV" dirty="0" smtClean="0">
                <a:latin typeface="Calibri"/>
              </a:rPr>
              <a:t> aktivizētās </a:t>
            </a:r>
            <a:r>
              <a:rPr lang="lv-LV" dirty="0" err="1" smtClean="0">
                <a:latin typeface="Calibri"/>
              </a:rPr>
              <a:t>galētājšūnas</a:t>
            </a:r>
            <a:endParaRPr lang="lv-LV" dirty="0" smtClean="0">
              <a:latin typeface="Calibri"/>
            </a:endParaRPr>
          </a:p>
          <a:p>
            <a:endParaRPr lang="lv-LV" dirty="0" smtClean="0">
              <a:latin typeface="Calibri"/>
            </a:endParaRPr>
          </a:p>
          <a:p>
            <a:endParaRPr lang="lv-LV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907704" y="3356992"/>
            <a:ext cx="7200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195736" y="1340768"/>
            <a:ext cx="144016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36096" y="1268760"/>
            <a:ext cx="1728192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64288" y="4149080"/>
            <a:ext cx="7200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85499" y="1916832"/>
            <a:ext cx="50585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Progesterona receptoru </a:t>
            </a:r>
            <a:r>
              <a:rPr lang="lv-LV" dirty="0" err="1" smtClean="0"/>
              <a:t>aktivācija</a:t>
            </a:r>
            <a:endParaRPr lang="lv-LV" dirty="0" smtClean="0"/>
          </a:p>
          <a:p>
            <a:r>
              <a:rPr lang="lv-LV" dirty="0" smtClean="0">
                <a:latin typeface="Calibri"/>
              </a:rPr>
              <a:t>↑</a:t>
            </a:r>
            <a:r>
              <a:rPr lang="lv-LV" dirty="0" err="1" smtClean="0">
                <a:latin typeface="Calibri"/>
              </a:rPr>
              <a:t>PIBF</a:t>
            </a:r>
            <a:r>
              <a:rPr lang="lv-LV" dirty="0" smtClean="0">
                <a:latin typeface="Calibri"/>
              </a:rPr>
              <a:t> – progesterona inducētais bloķējošais faktors</a:t>
            </a:r>
          </a:p>
          <a:p>
            <a:r>
              <a:rPr lang="lv-LV" dirty="0" smtClean="0">
                <a:latin typeface="Calibri"/>
              </a:rPr>
              <a:t>Bloķē ķēdes reakciju</a:t>
            </a:r>
          </a:p>
          <a:p>
            <a:r>
              <a:rPr lang="lv-LV" dirty="0" smtClean="0">
                <a:latin typeface="Calibri"/>
              </a:rPr>
              <a:t>Dominē </a:t>
            </a:r>
            <a:r>
              <a:rPr lang="lv-LV" dirty="0" err="1" smtClean="0">
                <a:latin typeface="Calibri"/>
              </a:rPr>
              <a:t>Th-2</a:t>
            </a:r>
            <a:r>
              <a:rPr lang="lv-LV" dirty="0" smtClean="0">
                <a:latin typeface="Calibri"/>
              </a:rPr>
              <a:t> atbildes reakcija</a:t>
            </a:r>
          </a:p>
          <a:p>
            <a:r>
              <a:rPr lang="lv-LV" dirty="0" smtClean="0">
                <a:latin typeface="Calibri"/>
              </a:rPr>
              <a:t>Embrija aizsargājoša </a:t>
            </a:r>
            <a:r>
              <a:rPr lang="lv-LV" dirty="0" err="1" smtClean="0">
                <a:latin typeface="Calibri"/>
              </a:rPr>
              <a:t>imunomodulācija</a:t>
            </a:r>
            <a:endParaRPr lang="lv-LV" dirty="0"/>
          </a:p>
        </p:txBody>
      </p:sp>
      <p:sp>
        <p:nvSpPr>
          <p:cNvPr id="22" name="Rounded Rectangle 21"/>
          <p:cNvSpPr/>
          <p:nvPr/>
        </p:nvSpPr>
        <p:spPr>
          <a:xfrm>
            <a:off x="5868144" y="260648"/>
            <a:ext cx="2952328" cy="15841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err="1" smtClean="0">
                <a:latin typeface="Arial Rounded MT Bold" pitchFamily="34" charset="0"/>
              </a:rPr>
              <a:t>Didrogesterons</a:t>
            </a:r>
            <a:r>
              <a:rPr lang="lv-LV" sz="1600" b="1" dirty="0" smtClean="0">
                <a:latin typeface="Arial Rounded MT Bold" pitchFamily="34" charset="0"/>
              </a:rPr>
              <a:t> ir vienīgais uz pētījumiem  balstītais progesterons, kas caur </a:t>
            </a:r>
            <a:r>
              <a:rPr lang="lv-LV" sz="1600" b="1" dirty="0" err="1" smtClean="0">
                <a:latin typeface="Arial Rounded MT Bold" pitchFamily="34" charset="0"/>
              </a:rPr>
              <a:t>PBIF</a:t>
            </a:r>
            <a:r>
              <a:rPr lang="lv-LV" sz="1600" b="1" dirty="0" smtClean="0">
                <a:latin typeface="Arial Rounded MT Bold" pitchFamily="34" charset="0"/>
              </a:rPr>
              <a:t> </a:t>
            </a:r>
            <a:r>
              <a:rPr lang="lv-LV" sz="1600" b="1" dirty="0" err="1" smtClean="0">
                <a:latin typeface="Arial Rounded MT Bold" pitchFamily="34" charset="0"/>
              </a:rPr>
              <a:t>inhibē</a:t>
            </a:r>
            <a:r>
              <a:rPr lang="lv-LV" sz="1600" b="1" dirty="0" smtClean="0">
                <a:latin typeface="Arial Rounded MT Bold" pitchFamily="34" charset="0"/>
              </a:rPr>
              <a:t> </a:t>
            </a:r>
            <a:r>
              <a:rPr lang="lv-LV" sz="1600" b="1" dirty="0" err="1" smtClean="0">
                <a:latin typeface="Arial Rounded MT Bold" pitchFamily="34" charset="0"/>
              </a:rPr>
              <a:t>citokīnu</a:t>
            </a:r>
            <a:r>
              <a:rPr lang="lv-LV" sz="1600" b="1" dirty="0" smtClean="0">
                <a:latin typeface="Arial Rounded MT Bold" pitchFamily="34" charset="0"/>
              </a:rPr>
              <a:t> produkciju</a:t>
            </a:r>
            <a:endParaRPr lang="lv-LV" sz="1600" b="1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11760" y="2204864"/>
            <a:ext cx="460851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 err="1" smtClean="0"/>
              <a:t>Endokrinokoģiskie</a:t>
            </a:r>
            <a:r>
              <a:rPr lang="lv-LV" sz="2000" b="1" dirty="0" smtClean="0"/>
              <a:t> </a:t>
            </a:r>
          </a:p>
          <a:p>
            <a:pPr algn="ctr"/>
            <a:r>
              <a:rPr lang="lv-LV" sz="2000" b="1" dirty="0" smtClean="0"/>
              <a:t>spontānas grūtniecības pārtraukšanās iemesli</a:t>
            </a:r>
          </a:p>
          <a:p>
            <a:pPr algn="ctr"/>
            <a:r>
              <a:rPr lang="lv-LV" sz="2000" b="1" dirty="0" smtClean="0"/>
              <a:t>8-12% </a:t>
            </a:r>
            <a:endParaRPr lang="lv-LV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260648"/>
            <a:ext cx="368883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lv-LV" dirty="0" smtClean="0"/>
              <a:t>Ar progesterona sekrēciju saistītās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204864"/>
            <a:ext cx="228620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lv-LV" dirty="0" err="1" smtClean="0"/>
              <a:t>Hiperprolaktinēmija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852936"/>
            <a:ext cx="77457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lv-LV" dirty="0" smtClean="0"/>
              <a:t>PCOS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1412776"/>
            <a:ext cx="29033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dirty="0" smtClean="0"/>
              <a:t>Vairogdziedzera patoloģija</a:t>
            </a: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3933056"/>
            <a:ext cx="230543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lv-LV" dirty="0" err="1" smtClean="0"/>
              <a:t>Hipoparatireoidisms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4221088"/>
            <a:ext cx="4078361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dirty="0" smtClean="0"/>
              <a:t>Nekontrolēts diabēts</a:t>
            </a:r>
          </a:p>
          <a:p>
            <a:r>
              <a:rPr lang="lv-LV" dirty="0" smtClean="0"/>
              <a:t>I tipa CD</a:t>
            </a:r>
          </a:p>
          <a:p>
            <a:r>
              <a:rPr lang="lv-LV" dirty="0" smtClean="0"/>
              <a:t>+ </a:t>
            </a:r>
            <a:r>
              <a:rPr lang="lv-LV" dirty="0" err="1" smtClean="0"/>
              <a:t>hipertenzija</a:t>
            </a:r>
            <a:endParaRPr lang="lv-LV" dirty="0" smtClean="0"/>
          </a:p>
          <a:p>
            <a:r>
              <a:rPr lang="lv-LV" dirty="0" smtClean="0"/>
              <a:t>+ </a:t>
            </a:r>
            <a:r>
              <a:rPr lang="lv-LV" dirty="0" err="1" smtClean="0"/>
              <a:t>adipozitāte</a:t>
            </a:r>
            <a:endParaRPr lang="lv-LV" dirty="0" smtClean="0"/>
          </a:p>
          <a:p>
            <a:r>
              <a:rPr lang="lv-LV" dirty="0" smtClean="0"/>
              <a:t>+ilgstoša saslimšana</a:t>
            </a:r>
          </a:p>
          <a:p>
            <a:r>
              <a:rPr lang="lv-LV" dirty="0" smtClean="0"/>
              <a:t>+ diabētiskas asinsvadu komplikācijas</a:t>
            </a:r>
          </a:p>
          <a:p>
            <a:r>
              <a:rPr lang="lv-LV" dirty="0" smtClean="0"/>
              <a:t>+ smēķēšana</a:t>
            </a:r>
            <a:endParaRPr lang="lv-LV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1196752"/>
            <a:ext cx="489268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dirty="0" smtClean="0"/>
              <a:t>Paaugstināts FSH, zems </a:t>
            </a:r>
            <a:r>
              <a:rPr lang="lv-LV" dirty="0" err="1" smtClean="0"/>
              <a:t>anti-Millera</a:t>
            </a:r>
            <a:r>
              <a:rPr lang="lv-LV" dirty="0" smtClean="0"/>
              <a:t> hormons</a:t>
            </a:r>
          </a:p>
          <a:p>
            <a:r>
              <a:rPr lang="lv-LV" dirty="0" smtClean="0"/>
              <a:t> – samazināta olnīcu rezerve</a:t>
            </a:r>
            <a:endParaRPr lang="lv-LV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4" y="4941168"/>
            <a:ext cx="398057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dirty="0" smtClean="0"/>
              <a:t>Ar </a:t>
            </a:r>
            <a:r>
              <a:rPr lang="lv-LV" dirty="0" err="1" smtClean="0"/>
              <a:t>inhibīnu</a:t>
            </a:r>
            <a:r>
              <a:rPr lang="lv-LV" dirty="0" smtClean="0"/>
              <a:t> saistītie IA – </a:t>
            </a:r>
          </a:p>
          <a:p>
            <a:r>
              <a:rPr lang="lv-LV" dirty="0" smtClean="0"/>
              <a:t>veicina placentas </a:t>
            </a:r>
            <a:r>
              <a:rPr lang="lv-LV" dirty="0" err="1" smtClean="0"/>
              <a:t>sekretoro</a:t>
            </a:r>
            <a:r>
              <a:rPr lang="lv-LV" dirty="0" smtClean="0"/>
              <a:t> aktivitāti,</a:t>
            </a:r>
            <a:endParaRPr lang="lv-LV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15816" y="1844824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372200" y="3284984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292080" y="4149080"/>
            <a:ext cx="21602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331640" y="3573016"/>
            <a:ext cx="122413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0"/>
          </p:cNvCxnSpPr>
          <p:nvPr/>
        </p:nvCxnSpPr>
        <p:spPr>
          <a:xfrm flipH="1" flipV="1">
            <a:off x="6948264" y="3573016"/>
            <a:ext cx="5766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588224" y="1844824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724128" y="620688"/>
            <a:ext cx="14401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555776" y="2348880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" idx="2"/>
          </p:cNvCxnSpPr>
          <p:nvPr/>
        </p:nvCxnSpPr>
        <p:spPr>
          <a:xfrm>
            <a:off x="1763688" y="31409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Luteīnās</a:t>
            </a:r>
            <a:r>
              <a:rPr lang="lv-LV" dirty="0" smtClean="0"/>
              <a:t> fāzes nepietiekamība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v-LV" dirty="0" smtClean="0"/>
              <a:t>Progesterons</a:t>
            </a:r>
          </a:p>
          <a:p>
            <a:pPr lvl="1"/>
            <a:r>
              <a:rPr lang="lv-LV" dirty="0" smtClean="0"/>
              <a:t>Sagatavo </a:t>
            </a:r>
            <a:r>
              <a:rPr lang="lv-LV" dirty="0" err="1" smtClean="0"/>
              <a:t>endometriju</a:t>
            </a:r>
            <a:r>
              <a:rPr lang="lv-LV" dirty="0" smtClean="0"/>
              <a:t> </a:t>
            </a:r>
            <a:r>
              <a:rPr lang="lv-LV" dirty="0" err="1" smtClean="0"/>
              <a:t>blastocistas</a:t>
            </a:r>
            <a:r>
              <a:rPr lang="lv-LV" dirty="0" smtClean="0"/>
              <a:t> implantācijai</a:t>
            </a:r>
          </a:p>
          <a:p>
            <a:pPr lvl="1"/>
            <a:r>
              <a:rPr lang="lv-LV" dirty="0" smtClean="0"/>
              <a:t>Kontrolē </a:t>
            </a:r>
            <a:r>
              <a:rPr lang="lv-LV" dirty="0" err="1" smtClean="0"/>
              <a:t>endometrija</a:t>
            </a:r>
            <a:r>
              <a:rPr lang="lv-LV" dirty="0" smtClean="0"/>
              <a:t> nobriešanu</a:t>
            </a:r>
          </a:p>
          <a:p>
            <a:pPr lvl="1"/>
            <a:r>
              <a:rPr lang="lv-LV" dirty="0" smtClean="0"/>
              <a:t>Darbojas uz </a:t>
            </a:r>
            <a:r>
              <a:rPr lang="lv-LV" dirty="0" err="1" smtClean="0"/>
              <a:t>endometriju</a:t>
            </a:r>
            <a:r>
              <a:rPr lang="lv-LV" dirty="0" smtClean="0"/>
              <a:t> caur specifiskiem estrogēna kontrolētiem receptoriem</a:t>
            </a:r>
          </a:p>
          <a:p>
            <a:r>
              <a:rPr lang="lv-LV" dirty="0" err="1" smtClean="0"/>
              <a:t>Preovulatorā</a:t>
            </a:r>
            <a:r>
              <a:rPr lang="lv-LV" dirty="0" smtClean="0"/>
              <a:t> 17ß </a:t>
            </a:r>
            <a:r>
              <a:rPr lang="lv-LV" dirty="0" err="1" smtClean="0"/>
              <a:t>estradiola</a:t>
            </a:r>
            <a:r>
              <a:rPr lang="lv-LV" dirty="0" smtClean="0"/>
              <a:t> sekrēcija veicina </a:t>
            </a:r>
            <a:r>
              <a:rPr lang="lv-LV" dirty="0" err="1" smtClean="0"/>
              <a:t>endometrija</a:t>
            </a:r>
            <a:r>
              <a:rPr lang="lv-LV" dirty="0" smtClean="0"/>
              <a:t> epitēlija šūnu </a:t>
            </a:r>
            <a:r>
              <a:rPr lang="lv-LV" dirty="0" err="1" smtClean="0"/>
              <a:t>prolīferāciju</a:t>
            </a:r>
            <a:r>
              <a:rPr lang="lv-LV" dirty="0" smtClean="0"/>
              <a:t> un diferenciāciju</a:t>
            </a:r>
          </a:p>
          <a:p>
            <a:r>
              <a:rPr lang="lv-LV" dirty="0" smtClean="0"/>
              <a:t>Seko – progesterona izraisīta </a:t>
            </a:r>
            <a:r>
              <a:rPr lang="lv-LV" dirty="0" err="1" smtClean="0"/>
              <a:t>stromas</a:t>
            </a:r>
            <a:r>
              <a:rPr lang="lv-LV" dirty="0" smtClean="0"/>
              <a:t> šūnu </a:t>
            </a:r>
            <a:r>
              <a:rPr lang="lv-LV" dirty="0" err="1" smtClean="0"/>
              <a:t>prolīferācija</a:t>
            </a:r>
            <a:r>
              <a:rPr lang="lv-LV" dirty="0" smtClean="0"/>
              <a:t> un diferenciācija</a:t>
            </a:r>
          </a:p>
          <a:p>
            <a:r>
              <a:rPr lang="lv-LV" dirty="0" smtClean="0"/>
              <a:t>LF nepietiekamība ir saistīta ar nepietiekamu folikulu attīstību, </a:t>
            </a:r>
            <a:r>
              <a:rPr lang="lv-LV" i="1" dirty="0" err="1" smtClean="0"/>
              <a:t>corpus</a:t>
            </a:r>
            <a:r>
              <a:rPr lang="lv-LV" i="1" dirty="0" smtClean="0"/>
              <a:t> </a:t>
            </a:r>
            <a:r>
              <a:rPr lang="lv-LV" i="1" dirty="0" err="1" smtClean="0"/>
              <a:t>luteum</a:t>
            </a:r>
            <a:r>
              <a:rPr lang="lv-LV" i="1" dirty="0" smtClean="0"/>
              <a:t> </a:t>
            </a:r>
            <a:r>
              <a:rPr lang="lv-LV" dirty="0" smtClean="0"/>
              <a:t>nepietiekamību, neadekvātu </a:t>
            </a:r>
            <a:r>
              <a:rPr lang="lv-LV" dirty="0" err="1" smtClean="0"/>
              <a:t>endometrija</a:t>
            </a:r>
            <a:r>
              <a:rPr lang="lv-LV" dirty="0" smtClean="0"/>
              <a:t> nobriešanu/atbildes reakciju uz normālu progesterona sekrēciju</a:t>
            </a:r>
          </a:p>
          <a:p>
            <a:r>
              <a:rPr lang="lv-LV" dirty="0" smtClean="0"/>
              <a:t>Citi LF nepietiekamības iemesli – svara zudums, stress, svara zudums, </a:t>
            </a:r>
            <a:r>
              <a:rPr lang="lv-LV" dirty="0" err="1" smtClean="0"/>
              <a:t>hiperprolaktinēmija</a:t>
            </a:r>
            <a:r>
              <a:rPr lang="lv-LV" dirty="0" smtClean="0"/>
              <a:t>,</a:t>
            </a:r>
            <a:r>
              <a:rPr lang="lv-LV" i="1" dirty="0" smtClean="0"/>
              <a:t> </a:t>
            </a:r>
            <a:r>
              <a:rPr lang="lv-LV" i="1" dirty="0" err="1" smtClean="0"/>
              <a:t>menarche</a:t>
            </a:r>
            <a:r>
              <a:rPr lang="lv-LV" i="1" dirty="0" smtClean="0"/>
              <a:t> </a:t>
            </a:r>
            <a:r>
              <a:rPr lang="lv-LV" dirty="0" smtClean="0"/>
              <a:t>sākums, </a:t>
            </a:r>
            <a:r>
              <a:rPr lang="lv-LV" dirty="0" err="1" smtClean="0"/>
              <a:t>perimenopauze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1454074" y="5949280"/>
            <a:ext cx="768992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lv-LV" dirty="0" smtClean="0"/>
              <a:t>Vēsturiski ( </a:t>
            </a:r>
            <a:r>
              <a:rPr lang="lv-LV" i="1" dirty="0" err="1" smtClean="0"/>
              <a:t>Insler</a:t>
            </a:r>
            <a:r>
              <a:rPr lang="lv-LV" i="1" dirty="0" smtClean="0"/>
              <a:t> </a:t>
            </a:r>
            <a:r>
              <a:rPr lang="lv-LV" i="1" dirty="0" err="1" smtClean="0"/>
              <a:t>et</a:t>
            </a:r>
            <a:r>
              <a:rPr lang="lv-LV" i="1" dirty="0" smtClean="0"/>
              <a:t> </a:t>
            </a:r>
            <a:r>
              <a:rPr lang="lv-LV" i="1" dirty="0" err="1" smtClean="0"/>
              <a:t>al</a:t>
            </a:r>
            <a:r>
              <a:rPr lang="lv-LV" i="1" dirty="0" smtClean="0"/>
              <a:t> 1992, </a:t>
            </a:r>
            <a:r>
              <a:rPr lang="lv-LV" i="1" dirty="0" err="1" smtClean="0"/>
              <a:t>Corpus</a:t>
            </a:r>
            <a:r>
              <a:rPr lang="lv-LV" i="1" dirty="0" smtClean="0"/>
              <a:t> </a:t>
            </a:r>
            <a:r>
              <a:rPr lang="lv-LV" i="1" dirty="0" err="1" smtClean="0"/>
              <a:t>luteum</a:t>
            </a:r>
            <a:r>
              <a:rPr lang="lv-LV" i="1" dirty="0" smtClean="0"/>
              <a:t> </a:t>
            </a:r>
            <a:r>
              <a:rPr lang="lv-LV" i="1" dirty="0" err="1" smtClean="0"/>
              <a:t>defects</a:t>
            </a:r>
            <a:r>
              <a:rPr lang="lv-LV" i="1" dirty="0" smtClean="0"/>
              <a:t> </a:t>
            </a:r>
            <a:r>
              <a:rPr lang="lv-LV" i="1" dirty="0" err="1" smtClean="0"/>
              <a:t>Curr</a:t>
            </a:r>
            <a:r>
              <a:rPr lang="lv-LV" i="1" dirty="0" smtClean="0"/>
              <a:t> </a:t>
            </a:r>
            <a:r>
              <a:rPr lang="lv-LV" i="1" dirty="0" err="1" smtClean="0"/>
              <a:t>Opin</a:t>
            </a:r>
            <a:r>
              <a:rPr lang="lv-LV" i="1" dirty="0" smtClean="0"/>
              <a:t> </a:t>
            </a:r>
            <a:r>
              <a:rPr lang="lv-LV" i="1" dirty="0" err="1" smtClean="0"/>
              <a:t>Obst</a:t>
            </a:r>
            <a:r>
              <a:rPr lang="lv-LV" i="1" dirty="0" smtClean="0"/>
              <a:t> </a:t>
            </a:r>
            <a:r>
              <a:rPr lang="lv-LV" i="1" dirty="0" err="1" smtClean="0"/>
              <a:t>Gyn</a:t>
            </a:r>
            <a:r>
              <a:rPr lang="lv-LV" i="1" dirty="0" smtClean="0"/>
              <a:t> </a:t>
            </a:r>
            <a:r>
              <a:rPr lang="lv-LV" dirty="0" smtClean="0"/>
              <a:t>)</a:t>
            </a:r>
          </a:p>
          <a:p>
            <a:r>
              <a:rPr lang="lv-LV" dirty="0" smtClean="0"/>
              <a:t> uzskatīja, ka līdz 35 % IA saistīti ar progesterona nepietiekamību.</a:t>
            </a:r>
          </a:p>
          <a:p>
            <a:r>
              <a:rPr lang="lv-LV" dirty="0" err="1" smtClean="0"/>
              <a:t>Patreiz</a:t>
            </a:r>
            <a:r>
              <a:rPr lang="lv-LV" dirty="0" smtClean="0"/>
              <a:t> – pretrunīgi pētījumi</a:t>
            </a:r>
            <a:endParaRPr lang="lv-LV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Hiperprolaktinēmija</a:t>
            </a:r>
            <a:r>
              <a:rPr lang="lv-LV" dirty="0" smtClean="0"/>
              <a:t> un IA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217912"/>
          </a:xfrm>
        </p:spPr>
        <p:txBody>
          <a:bodyPr/>
          <a:lstStyle/>
          <a:p>
            <a:r>
              <a:rPr lang="lv-LV" dirty="0" err="1" smtClean="0"/>
              <a:t>Prolaktīnu</a:t>
            </a:r>
            <a:r>
              <a:rPr lang="lv-LV" dirty="0" smtClean="0"/>
              <a:t> (PL) </a:t>
            </a:r>
            <a:r>
              <a:rPr lang="lv-LV" dirty="0" err="1" smtClean="0"/>
              <a:t>sekretē</a:t>
            </a:r>
            <a:r>
              <a:rPr lang="lv-LV" dirty="0" smtClean="0"/>
              <a:t> hipofīze, arī krūts </a:t>
            </a:r>
            <a:r>
              <a:rPr lang="lv-LV" dirty="0" err="1" smtClean="0"/>
              <a:t>diedzeri</a:t>
            </a:r>
            <a:r>
              <a:rPr lang="lv-LV" dirty="0" smtClean="0"/>
              <a:t>, placenta, dzemde, T limfocīti</a:t>
            </a:r>
          </a:p>
          <a:p>
            <a:r>
              <a:rPr lang="lv-LV" dirty="0" err="1" smtClean="0"/>
              <a:t>Prolaktīns</a:t>
            </a:r>
            <a:r>
              <a:rPr lang="lv-LV" dirty="0" smtClean="0"/>
              <a:t>, arī placentas </a:t>
            </a:r>
            <a:r>
              <a:rPr lang="lv-LV" dirty="0" err="1" smtClean="0"/>
              <a:t>laktogēns</a:t>
            </a:r>
            <a:r>
              <a:rPr lang="lv-LV" dirty="0" smtClean="0"/>
              <a:t> ( PL) un augšanas hormons (GH) saistās ar vienu receptoru </a:t>
            </a:r>
          </a:p>
          <a:p>
            <a:r>
              <a:rPr lang="lv-LV" dirty="0" smtClean="0"/>
              <a:t>Nozīme </a:t>
            </a:r>
            <a:r>
              <a:rPr lang="lv-LV" i="1" dirty="0" err="1" smtClean="0"/>
              <a:t>corpus</a:t>
            </a:r>
            <a:r>
              <a:rPr lang="lv-LV" i="1" dirty="0" smtClean="0"/>
              <a:t> </a:t>
            </a:r>
            <a:r>
              <a:rPr lang="lv-LV" i="1" dirty="0" err="1" smtClean="0"/>
              <a:t>luteum</a:t>
            </a:r>
            <a:r>
              <a:rPr lang="lv-LV" i="1" dirty="0" smtClean="0"/>
              <a:t> </a:t>
            </a:r>
            <a:r>
              <a:rPr lang="lv-LV" dirty="0" err="1" smtClean="0"/>
              <a:t>persistences</a:t>
            </a:r>
            <a:r>
              <a:rPr lang="lv-LV" dirty="0" smtClean="0"/>
              <a:t> nodrošināšanā un progesterona sekrēcijā</a:t>
            </a:r>
          </a:p>
          <a:p>
            <a:r>
              <a:rPr lang="lv-LV" dirty="0" smtClean="0"/>
              <a:t>Augsts PL līmenis bloķē progesterona sintēzi</a:t>
            </a:r>
          </a:p>
          <a:p>
            <a:endParaRPr lang="lv-LV" dirty="0"/>
          </a:p>
        </p:txBody>
      </p:sp>
      <p:sp>
        <p:nvSpPr>
          <p:cNvPr id="4" name="Rectangle 3"/>
          <p:cNvSpPr/>
          <p:nvPr/>
        </p:nvSpPr>
        <p:spPr>
          <a:xfrm>
            <a:off x="467544" y="4437112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err="1" smtClean="0"/>
              <a:t>Prolaktīna</a:t>
            </a:r>
            <a:r>
              <a:rPr lang="lv-LV" dirty="0" smtClean="0"/>
              <a:t> sekrēcija ir saistīta ar stresu, samazina </a:t>
            </a:r>
            <a:r>
              <a:rPr lang="lv-LV" dirty="0" err="1" smtClean="0"/>
              <a:t>hCG</a:t>
            </a:r>
            <a:r>
              <a:rPr lang="lv-LV" dirty="0" smtClean="0"/>
              <a:t> sekrēciju placentā agrīnā grūtniecības laikā. Iespējams, ka </a:t>
            </a:r>
            <a:r>
              <a:rPr lang="lv-LV" dirty="0" err="1" smtClean="0"/>
              <a:t>periovulatori</a:t>
            </a:r>
            <a:r>
              <a:rPr lang="lv-LV" dirty="0" smtClean="0"/>
              <a:t> ir pārejoša </a:t>
            </a:r>
            <a:r>
              <a:rPr lang="lv-LV" dirty="0" err="1" smtClean="0"/>
              <a:t>hiperprolaktinēmija</a:t>
            </a:r>
            <a:r>
              <a:rPr lang="lv-LV" dirty="0" smtClean="0"/>
              <a:t>. Lai precīzi diagnosticētu – rekomendē ~ 7 </a:t>
            </a:r>
            <a:r>
              <a:rPr lang="lv-LV" dirty="0" err="1" smtClean="0"/>
              <a:t>prolaktīna</a:t>
            </a:r>
            <a:r>
              <a:rPr lang="lv-LV" dirty="0" smtClean="0"/>
              <a:t> mērījumus, t.s. ~ 4 ap ovulāciju. IA un neauglības gadījumā novēro ~200% </a:t>
            </a:r>
            <a:r>
              <a:rPr lang="lv-LV" dirty="0" err="1" smtClean="0"/>
              <a:t>prolaktīna</a:t>
            </a:r>
            <a:r>
              <a:rPr lang="lv-LV" dirty="0" smtClean="0"/>
              <a:t> pieaugumu ap ovulāciju salīdzinot ar vidus-</a:t>
            </a:r>
            <a:r>
              <a:rPr lang="lv-LV" dirty="0" err="1" smtClean="0"/>
              <a:t>folikulāro</a:t>
            </a:r>
            <a:r>
              <a:rPr lang="lv-LV" dirty="0" smtClean="0"/>
              <a:t> fāzi. Nav noteiktu kritēriju </a:t>
            </a:r>
            <a:r>
              <a:rPr lang="lv-LV" dirty="0" err="1" smtClean="0"/>
              <a:t>tranzitoras</a:t>
            </a:r>
            <a:r>
              <a:rPr lang="lv-LV" dirty="0" smtClean="0"/>
              <a:t> </a:t>
            </a:r>
            <a:r>
              <a:rPr lang="lv-LV" dirty="0" err="1" smtClean="0"/>
              <a:t>hiperprolaktinēmijas</a:t>
            </a:r>
            <a:r>
              <a:rPr lang="lv-LV" dirty="0" smtClean="0"/>
              <a:t> diagnostikai.</a:t>
            </a:r>
            <a:endParaRPr lang="lv-LV" dirty="0"/>
          </a:p>
        </p:txBody>
      </p:sp>
      <p:sp>
        <p:nvSpPr>
          <p:cNvPr id="5" name="Rectangle 4"/>
          <p:cNvSpPr/>
          <p:nvPr/>
        </p:nvSpPr>
        <p:spPr>
          <a:xfrm>
            <a:off x="1043608" y="6150114"/>
            <a:ext cx="8100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000" i="1" dirty="0" err="1" smtClean="0">
                <a:solidFill>
                  <a:srgbClr val="FF0000"/>
                </a:solidFill>
              </a:rPr>
              <a:t>Hirahara</a:t>
            </a:r>
            <a:r>
              <a:rPr lang="lv-LV" sz="1000" i="1" dirty="0" smtClean="0">
                <a:solidFill>
                  <a:srgbClr val="FF0000"/>
                </a:solidFill>
              </a:rPr>
              <a:t> F, </a:t>
            </a:r>
            <a:r>
              <a:rPr lang="lv-LV" sz="1000" i="1" dirty="0" err="1" smtClean="0">
                <a:solidFill>
                  <a:srgbClr val="FF0000"/>
                </a:solidFill>
              </a:rPr>
              <a:t>Andoh</a:t>
            </a:r>
            <a:r>
              <a:rPr lang="lv-LV" sz="1000" i="1" dirty="0" smtClean="0">
                <a:solidFill>
                  <a:srgbClr val="FF0000"/>
                </a:solidFill>
              </a:rPr>
              <a:t> N, </a:t>
            </a:r>
            <a:r>
              <a:rPr lang="lv-LV" sz="1000" i="1" dirty="0" err="1" smtClean="0">
                <a:solidFill>
                  <a:srgbClr val="FF0000"/>
                </a:solidFill>
              </a:rPr>
              <a:t>Sawai</a:t>
            </a:r>
            <a:r>
              <a:rPr lang="lv-LV" sz="1000" i="1" dirty="0" smtClean="0">
                <a:solidFill>
                  <a:srgbClr val="FF0000"/>
                </a:solidFill>
              </a:rPr>
              <a:t> K </a:t>
            </a:r>
            <a:r>
              <a:rPr lang="lv-LV" sz="1000" i="1" dirty="0" err="1" smtClean="0">
                <a:solidFill>
                  <a:srgbClr val="FF0000"/>
                </a:solidFill>
              </a:rPr>
              <a:t>et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al</a:t>
            </a:r>
            <a:r>
              <a:rPr lang="lv-LV" sz="1000" i="1" dirty="0" smtClean="0">
                <a:solidFill>
                  <a:srgbClr val="FF0000"/>
                </a:solidFill>
              </a:rPr>
              <a:t>. </a:t>
            </a:r>
            <a:r>
              <a:rPr lang="lv-LV" sz="1000" i="1" dirty="0" err="1" smtClean="0">
                <a:solidFill>
                  <a:srgbClr val="FF0000"/>
                </a:solidFill>
              </a:rPr>
              <a:t>Hyperprolactinaemic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recurrent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miscarriage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and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results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of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randomised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bromocriptine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treatment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trials</a:t>
            </a:r>
            <a:r>
              <a:rPr lang="lv-LV" sz="1000" i="1" dirty="0" smtClean="0">
                <a:solidFill>
                  <a:srgbClr val="FF0000"/>
                </a:solidFill>
              </a:rPr>
              <a:t>. </a:t>
            </a:r>
            <a:r>
              <a:rPr lang="lv-LV" sz="1000" i="1" dirty="0" err="1" smtClean="0">
                <a:solidFill>
                  <a:srgbClr val="FF0000"/>
                </a:solidFill>
              </a:rPr>
              <a:t>Fertil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Steril</a:t>
            </a:r>
            <a:r>
              <a:rPr lang="lv-LV" sz="1000" i="1" dirty="0" smtClean="0">
                <a:solidFill>
                  <a:srgbClr val="FF0000"/>
                </a:solidFill>
              </a:rPr>
              <a:t> 1998; 70: 246–252. </a:t>
            </a:r>
            <a:endParaRPr lang="lv-LV" sz="1000" dirty="0" smtClean="0">
              <a:solidFill>
                <a:srgbClr val="FF0000"/>
              </a:solidFill>
            </a:endParaRPr>
          </a:p>
          <a:p>
            <a:r>
              <a:rPr lang="lv-LV" sz="1000" dirty="0" smtClean="0">
                <a:solidFill>
                  <a:srgbClr val="FF0000"/>
                </a:solidFill>
              </a:rPr>
              <a:t>23</a:t>
            </a:r>
            <a:r>
              <a:rPr lang="lv-LV" sz="1000" i="1" dirty="0" smtClean="0">
                <a:solidFill>
                  <a:srgbClr val="FF0000"/>
                </a:solidFill>
              </a:rPr>
              <a:t>Dlugi AM. </a:t>
            </a:r>
            <a:r>
              <a:rPr lang="lv-LV" sz="1000" i="1" dirty="0" err="1" smtClean="0">
                <a:solidFill>
                  <a:srgbClr val="FF0000"/>
                </a:solidFill>
              </a:rPr>
              <a:t>Hyperprolactinaemic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recurrent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spontaneous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pregnancy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loss</a:t>
            </a:r>
            <a:r>
              <a:rPr lang="lv-LV" sz="1000" i="1" dirty="0" smtClean="0">
                <a:solidFill>
                  <a:srgbClr val="FF0000"/>
                </a:solidFill>
              </a:rPr>
              <a:t>: a </a:t>
            </a:r>
            <a:r>
              <a:rPr lang="lv-LV" sz="1000" i="1" dirty="0" err="1" smtClean="0">
                <a:solidFill>
                  <a:srgbClr val="FF0000"/>
                </a:solidFill>
              </a:rPr>
              <a:t>true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clinical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entity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or</a:t>
            </a:r>
            <a:r>
              <a:rPr lang="lv-LV" sz="1000" i="1" dirty="0" smtClean="0">
                <a:solidFill>
                  <a:srgbClr val="FF0000"/>
                </a:solidFill>
              </a:rPr>
              <a:t> a </a:t>
            </a:r>
            <a:r>
              <a:rPr lang="lv-LV" sz="1000" i="1" dirty="0" err="1" smtClean="0">
                <a:solidFill>
                  <a:srgbClr val="FF0000"/>
                </a:solidFill>
              </a:rPr>
              <a:t>spurious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finding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Fertil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Steril</a:t>
            </a:r>
            <a:r>
              <a:rPr lang="lv-LV" sz="1000" i="1" dirty="0" smtClean="0">
                <a:solidFill>
                  <a:srgbClr val="FF0000"/>
                </a:solidFill>
              </a:rPr>
              <a:t> 1998; 2: 253–255</a:t>
            </a:r>
            <a:endParaRPr lang="lv-LV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990600"/>
          </a:xfrm>
        </p:spPr>
        <p:txBody>
          <a:bodyPr/>
          <a:lstStyle/>
          <a:p>
            <a:r>
              <a:rPr lang="lv-LV" dirty="0" smtClean="0"/>
              <a:t>Vairogdziedzera patoloģija un IA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229600" cy="37939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lv-LV" sz="2000" b="1" dirty="0" err="1" smtClean="0"/>
              <a:t>Hipertireoidisms</a:t>
            </a:r>
            <a:r>
              <a:rPr lang="lv-LV" sz="2000" b="1" dirty="0" smtClean="0"/>
              <a:t> </a:t>
            </a:r>
            <a:r>
              <a:rPr lang="lv-LV" sz="2000" dirty="0" smtClean="0"/>
              <a:t>– 0,1-0,4% no visām </a:t>
            </a:r>
            <a:r>
              <a:rPr lang="lv-LV" sz="2000" dirty="0" err="1" smtClean="0"/>
              <a:t>grūtniecībām</a:t>
            </a:r>
            <a:endParaRPr lang="lv-LV" sz="2000" dirty="0" smtClean="0"/>
          </a:p>
          <a:p>
            <a:pPr lvl="1"/>
            <a:r>
              <a:rPr lang="lv-LV" sz="2000" dirty="0" smtClean="0"/>
              <a:t>Spontānu abortu, priekšlaicīgu dzemdību, </a:t>
            </a:r>
            <a:r>
              <a:rPr lang="lv-LV" sz="2000" dirty="0" err="1" smtClean="0"/>
              <a:t>preeklampsijas</a:t>
            </a:r>
            <a:r>
              <a:rPr lang="lv-LV" sz="2000" dirty="0" smtClean="0"/>
              <a:t> IUAA, jaundzimušo saslimstības, mirstības risks</a:t>
            </a:r>
          </a:p>
          <a:p>
            <a:pPr lvl="1"/>
            <a:r>
              <a:rPr lang="lv-LV" sz="2000" dirty="0" smtClean="0"/>
              <a:t>Nav IA iemesls</a:t>
            </a:r>
          </a:p>
          <a:p>
            <a:r>
              <a:rPr lang="lv-LV" sz="2000" b="1" dirty="0" err="1" smtClean="0"/>
              <a:t>Hipotireoidisms</a:t>
            </a:r>
            <a:r>
              <a:rPr lang="lv-LV" sz="2000" dirty="0" smtClean="0"/>
              <a:t> – 0,5% no visām </a:t>
            </a:r>
            <a:r>
              <a:rPr lang="lv-LV" sz="2000" dirty="0" err="1" smtClean="0"/>
              <a:t>grūtniecībām</a:t>
            </a:r>
            <a:endParaRPr lang="lv-LV" sz="2000" dirty="0" smtClean="0"/>
          </a:p>
          <a:p>
            <a:pPr lvl="1"/>
            <a:r>
              <a:rPr lang="lv-LV" sz="2000" dirty="0" smtClean="0"/>
              <a:t>Nekompensēts </a:t>
            </a:r>
            <a:r>
              <a:rPr lang="lv-LV" sz="2000" dirty="0" err="1" smtClean="0"/>
              <a:t>hipotireoidisms</a:t>
            </a:r>
            <a:r>
              <a:rPr lang="lv-LV" sz="2000" dirty="0" smtClean="0"/>
              <a:t> – augļa </a:t>
            </a:r>
            <a:r>
              <a:rPr lang="lv-LV" sz="2000" dirty="0" err="1" smtClean="0"/>
              <a:t>neirokognitīvās</a:t>
            </a:r>
            <a:r>
              <a:rPr lang="lv-LV" sz="2000" dirty="0" smtClean="0"/>
              <a:t> attīstības traucējumu iemesls</a:t>
            </a:r>
          </a:p>
          <a:p>
            <a:pPr lvl="1"/>
            <a:r>
              <a:rPr lang="lv-LV" sz="2000" dirty="0" smtClean="0"/>
              <a:t>Spontānu abortu, maza svara augļu, priekšlaicīgu dzemdību risks</a:t>
            </a:r>
            <a:endParaRPr lang="lv-LV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3645024"/>
            <a:ext cx="7189789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b="1" dirty="0" smtClean="0"/>
              <a:t>Vairogdziedzera hormoni</a:t>
            </a:r>
            <a:r>
              <a:rPr lang="lv-LV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Iedarbojas uz </a:t>
            </a:r>
            <a:r>
              <a:rPr lang="lv-LV" dirty="0" err="1" smtClean="0"/>
              <a:t>oocītiem</a:t>
            </a:r>
            <a:r>
              <a:rPr lang="lv-LV" dirty="0" smtClean="0"/>
              <a:t> </a:t>
            </a:r>
            <a:r>
              <a:rPr lang="lv-LV" dirty="0" err="1" smtClean="0"/>
              <a:t>granulozo</a:t>
            </a:r>
            <a:r>
              <a:rPr lang="lv-LV" dirty="0" smtClean="0"/>
              <a:t> un </a:t>
            </a:r>
            <a:r>
              <a:rPr lang="lv-LV" dirty="0" err="1" smtClean="0"/>
              <a:t>luteīno</a:t>
            </a:r>
            <a:r>
              <a:rPr lang="lv-LV" dirty="0" smtClean="0"/>
              <a:t> šūnu līmenī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Zems </a:t>
            </a:r>
            <a:r>
              <a:rPr lang="lv-LV" dirty="0" err="1" smtClean="0"/>
              <a:t>tiroksīns</a:t>
            </a:r>
            <a:r>
              <a:rPr lang="lv-LV" dirty="0" smtClean="0"/>
              <a:t> izraisa TRH-</a:t>
            </a:r>
            <a:r>
              <a:rPr lang="lv-LV" dirty="0" err="1" smtClean="0"/>
              <a:t>tiroksīna</a:t>
            </a:r>
            <a:r>
              <a:rPr lang="lv-LV" dirty="0" smtClean="0"/>
              <a:t> </a:t>
            </a:r>
            <a:r>
              <a:rPr lang="lv-LV" dirty="0" err="1" smtClean="0"/>
              <a:t>atbrīvotājhormona</a:t>
            </a:r>
            <a:r>
              <a:rPr lang="lv-LV" dirty="0" smtClean="0"/>
              <a:t> produkciju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</a:t>
            </a:r>
            <a:r>
              <a:rPr lang="lv-LV" dirty="0" smtClean="0">
                <a:latin typeface="Calibri"/>
              </a:rPr>
              <a:t>↑TRH paaugstina </a:t>
            </a:r>
            <a:r>
              <a:rPr lang="lv-LV" dirty="0" err="1" smtClean="0">
                <a:latin typeface="Calibri"/>
              </a:rPr>
              <a:t>prolaktīna</a:t>
            </a:r>
            <a:r>
              <a:rPr lang="lv-LV" dirty="0" smtClean="0">
                <a:latin typeface="Calibri"/>
              </a:rPr>
              <a:t> līmeni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</a:t>
            </a:r>
            <a:r>
              <a:rPr lang="lv-LV" dirty="0" smtClean="0">
                <a:latin typeface="Calibri"/>
              </a:rPr>
              <a:t>↑</a:t>
            </a:r>
            <a:r>
              <a:rPr lang="lv-LV" dirty="0" err="1" smtClean="0">
                <a:latin typeface="Calibri"/>
              </a:rPr>
              <a:t>prolaktīns</a:t>
            </a:r>
            <a:r>
              <a:rPr lang="lv-LV" dirty="0" smtClean="0">
                <a:latin typeface="Calibri"/>
              </a:rPr>
              <a:t> izmaina </a:t>
            </a:r>
            <a:r>
              <a:rPr lang="lv-LV" dirty="0" err="1" smtClean="0">
                <a:latin typeface="Calibri"/>
              </a:rPr>
              <a:t>GnRH</a:t>
            </a:r>
            <a:r>
              <a:rPr lang="lv-LV" dirty="0" smtClean="0">
                <a:latin typeface="Calibri"/>
              </a:rPr>
              <a:t> sekrēciju – nav “</a:t>
            </a:r>
            <a:r>
              <a:rPr lang="lv-LV" dirty="0" err="1" smtClean="0">
                <a:latin typeface="Calibri"/>
              </a:rPr>
              <a:t>normāla”ovulācija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085184"/>
            <a:ext cx="7696338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b="1" dirty="0" err="1" smtClean="0"/>
              <a:t>Autoimūns</a:t>
            </a:r>
            <a:r>
              <a:rPr lang="lv-LV" b="1" dirty="0" smtClean="0"/>
              <a:t> </a:t>
            </a:r>
            <a:r>
              <a:rPr lang="lv-LV" b="1" dirty="0" err="1" smtClean="0"/>
              <a:t>tireoidīts</a:t>
            </a:r>
            <a:r>
              <a:rPr lang="lv-LV" b="1" dirty="0" smtClean="0"/>
              <a:t>  </a:t>
            </a:r>
            <a:r>
              <a:rPr lang="lv-LV" dirty="0" smtClean="0"/>
              <a:t>– 10-15% reproduktīvā vecuma sievietēm: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vairogdziedzera antivielas aktivizē imunitāti, paaugstina </a:t>
            </a:r>
            <a:r>
              <a:rPr lang="lv-LV" dirty="0" err="1" smtClean="0"/>
              <a:t>autoimūnās</a:t>
            </a:r>
            <a:r>
              <a:rPr lang="lv-LV" dirty="0" smtClean="0"/>
              <a:t> </a:t>
            </a:r>
          </a:p>
          <a:p>
            <a:r>
              <a:rPr lang="lv-LV" dirty="0" smtClean="0"/>
              <a:t>reakcijas pret </a:t>
            </a:r>
            <a:r>
              <a:rPr lang="lv-LV" dirty="0" err="1" smtClean="0"/>
              <a:t>fetoplacentāro</a:t>
            </a:r>
            <a:r>
              <a:rPr lang="lv-LV" dirty="0" smtClean="0"/>
              <a:t> kompleksu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I trimestrī </a:t>
            </a:r>
            <a:r>
              <a:rPr lang="lv-LV" dirty="0" err="1" smtClean="0"/>
              <a:t>eutireoīdām</a:t>
            </a:r>
            <a:r>
              <a:rPr lang="lv-LV" dirty="0" smtClean="0"/>
              <a:t> grūtniecēm ar </a:t>
            </a:r>
            <a:r>
              <a:rPr lang="lv-LV" dirty="0" err="1" smtClean="0"/>
              <a:t>autoimūno</a:t>
            </a:r>
            <a:r>
              <a:rPr lang="lv-LV" dirty="0" smtClean="0"/>
              <a:t> </a:t>
            </a:r>
            <a:r>
              <a:rPr lang="lv-LV" dirty="0" err="1" smtClean="0"/>
              <a:t>tireoidītu</a:t>
            </a:r>
            <a:r>
              <a:rPr lang="lv-LV" dirty="0" smtClean="0"/>
              <a:t> var veidoties </a:t>
            </a:r>
          </a:p>
          <a:p>
            <a:r>
              <a:rPr lang="lv-LV" dirty="0" err="1" smtClean="0"/>
              <a:t>hipotireoze</a:t>
            </a:r>
            <a:r>
              <a:rPr lang="lv-LV" dirty="0" smtClean="0"/>
              <a:t> – pirms grūtniecības jāizmeklē TSH, </a:t>
            </a:r>
            <a:r>
              <a:rPr lang="lv-LV" dirty="0" err="1" smtClean="0"/>
              <a:t>br</a:t>
            </a:r>
            <a:r>
              <a:rPr lang="lv-LV" dirty="0" smtClean="0"/>
              <a:t> T4, </a:t>
            </a:r>
            <a:r>
              <a:rPr lang="lv-LV" dirty="0" err="1" smtClean="0"/>
              <a:t>av</a:t>
            </a:r>
            <a:endParaRPr lang="lv-LV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PCOS, Insulīna rezistence un IA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Iespējams IA ~ 40% PCOS gadījumos</a:t>
            </a:r>
          </a:p>
          <a:p>
            <a:r>
              <a:rPr lang="lv-LV" dirty="0" smtClean="0"/>
              <a:t>Savstarpēja faktoru mijiedarbība</a:t>
            </a:r>
          </a:p>
          <a:p>
            <a:pPr lvl="2"/>
            <a:r>
              <a:rPr lang="lv-LV" dirty="0" err="1" smtClean="0"/>
              <a:t>Adipozitāte</a:t>
            </a:r>
            <a:endParaRPr lang="lv-LV" dirty="0" smtClean="0"/>
          </a:p>
          <a:p>
            <a:pPr lvl="2"/>
            <a:r>
              <a:rPr lang="lv-LV" dirty="0" err="1" smtClean="0"/>
              <a:t>Hiperinsulinēmija</a:t>
            </a:r>
            <a:endParaRPr lang="lv-LV" dirty="0" smtClean="0"/>
          </a:p>
          <a:p>
            <a:pPr lvl="2"/>
            <a:r>
              <a:rPr lang="lv-LV" dirty="0" err="1" smtClean="0"/>
              <a:t>Hiperandrogenēmija</a:t>
            </a:r>
            <a:endParaRPr lang="lv-LV" dirty="0" smtClean="0"/>
          </a:p>
          <a:p>
            <a:pPr lvl="3"/>
            <a:r>
              <a:rPr lang="lv-LV" dirty="0" smtClean="0"/>
              <a:t>Izmaina </a:t>
            </a:r>
            <a:r>
              <a:rPr lang="lv-LV" dirty="0" err="1" smtClean="0"/>
              <a:t>oocītu</a:t>
            </a:r>
            <a:r>
              <a:rPr lang="lv-LV" dirty="0" smtClean="0"/>
              <a:t> kvalitāti</a:t>
            </a:r>
          </a:p>
          <a:p>
            <a:pPr lvl="3"/>
            <a:r>
              <a:rPr lang="lv-LV" dirty="0" smtClean="0"/>
              <a:t>Maina </a:t>
            </a:r>
            <a:r>
              <a:rPr lang="lv-LV" dirty="0" err="1" smtClean="0"/>
              <a:t>endometrija</a:t>
            </a:r>
            <a:r>
              <a:rPr lang="lv-LV" dirty="0" smtClean="0"/>
              <a:t> </a:t>
            </a:r>
            <a:r>
              <a:rPr lang="lv-LV" dirty="0" err="1" smtClean="0"/>
              <a:t>receptivitāti</a:t>
            </a:r>
            <a:endParaRPr lang="lv-LV" dirty="0" smtClean="0"/>
          </a:p>
          <a:p>
            <a:pPr lvl="2"/>
            <a:r>
              <a:rPr lang="lv-LV" dirty="0" smtClean="0"/>
              <a:t>Insulīna rezistence</a:t>
            </a:r>
          </a:p>
          <a:p>
            <a:pPr lvl="3"/>
            <a:r>
              <a:rPr lang="lv-LV" dirty="0" smtClean="0"/>
              <a:t>Izraisa </a:t>
            </a:r>
            <a:r>
              <a:rPr lang="lv-LV" dirty="0" err="1" smtClean="0"/>
              <a:t>hiperhomocistēmiju</a:t>
            </a:r>
            <a:r>
              <a:rPr lang="lv-LV" dirty="0" err="1" smtClean="0">
                <a:latin typeface="Calibri"/>
              </a:rPr>
              <a:t>→hipofibrinolīze→↑plazminogēna</a:t>
            </a:r>
            <a:r>
              <a:rPr lang="lv-LV" dirty="0" smtClean="0">
                <a:latin typeface="Calibri"/>
              </a:rPr>
              <a:t> </a:t>
            </a:r>
            <a:r>
              <a:rPr lang="lv-LV" dirty="0" err="1" smtClean="0">
                <a:latin typeface="Calibri"/>
              </a:rPr>
              <a:t>aktivatora</a:t>
            </a:r>
            <a:r>
              <a:rPr lang="lv-LV" dirty="0" smtClean="0">
                <a:latin typeface="Calibri"/>
              </a:rPr>
              <a:t> </a:t>
            </a:r>
            <a:r>
              <a:rPr lang="lv-LV" dirty="0" err="1" smtClean="0">
                <a:latin typeface="Calibri"/>
              </a:rPr>
              <a:t>inhibitors→↑homocisteīns→↑trombozes</a:t>
            </a:r>
            <a:endParaRPr lang="lv-LV" dirty="0" smtClean="0"/>
          </a:p>
          <a:p>
            <a:pPr lvl="2"/>
            <a:r>
              <a:rPr lang="lv-LV" dirty="0" smtClean="0"/>
              <a:t>Mainīta </a:t>
            </a:r>
            <a:r>
              <a:rPr lang="lv-LV" dirty="0" err="1" smtClean="0"/>
              <a:t>endometrija</a:t>
            </a:r>
            <a:r>
              <a:rPr lang="lv-LV" dirty="0" smtClean="0"/>
              <a:t> </a:t>
            </a:r>
            <a:r>
              <a:rPr lang="lv-LV" dirty="0" err="1" smtClean="0"/>
              <a:t>receptivitāte</a:t>
            </a:r>
            <a:endParaRPr lang="lv-LV" dirty="0" smtClean="0"/>
          </a:p>
          <a:p>
            <a:pPr lvl="2"/>
            <a:r>
              <a:rPr lang="lv-LV" dirty="0" smtClean="0"/>
              <a:t>Paaugstināts LH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5661248"/>
            <a:ext cx="730680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dirty="0" err="1" smtClean="0"/>
              <a:t>Metformīns</a:t>
            </a:r>
            <a:r>
              <a:rPr lang="lv-LV" dirty="0" smtClean="0"/>
              <a:t> veicina </a:t>
            </a:r>
            <a:r>
              <a:rPr lang="lv-LV" dirty="0" err="1" smtClean="0"/>
              <a:t>endometrija</a:t>
            </a:r>
            <a:r>
              <a:rPr lang="lv-LV" dirty="0" smtClean="0"/>
              <a:t> </a:t>
            </a:r>
            <a:r>
              <a:rPr lang="lv-LV" dirty="0" err="1" smtClean="0"/>
              <a:t>vaskularizāciju</a:t>
            </a:r>
            <a:r>
              <a:rPr lang="lv-LV" dirty="0" smtClean="0"/>
              <a:t> </a:t>
            </a:r>
          </a:p>
          <a:p>
            <a:r>
              <a:rPr lang="lv-LV" dirty="0" smtClean="0"/>
              <a:t>un asinsriti </a:t>
            </a:r>
            <a:r>
              <a:rPr lang="lv-LV" dirty="0" err="1" smtClean="0"/>
              <a:t>luteīnā</a:t>
            </a:r>
            <a:r>
              <a:rPr lang="lv-LV" dirty="0" smtClean="0"/>
              <a:t> fāzē, samazinot I trimestra spontāno abortu skaitu</a:t>
            </a:r>
            <a:endParaRPr lang="lv-LV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Endometrioze</a:t>
            </a:r>
            <a:r>
              <a:rPr lang="lv-LV" dirty="0" smtClean="0"/>
              <a:t> un IA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260648"/>
            <a:ext cx="4236797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lv-LV" dirty="0" smtClean="0"/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</a:t>
            </a:r>
            <a:r>
              <a:rPr lang="lv-LV" dirty="0" err="1" smtClean="0"/>
              <a:t>endometrija</a:t>
            </a:r>
            <a:r>
              <a:rPr lang="lv-LV" dirty="0" smtClean="0"/>
              <a:t> nepilnvērtīga nobriešana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progesterona receptoru ( PR-B) samazināšanās </a:t>
            </a:r>
            <a:r>
              <a:rPr lang="lv-LV" dirty="0" err="1" smtClean="0"/>
              <a:t>endometrijā</a:t>
            </a:r>
            <a:endParaRPr lang="lv-LV" dirty="0" smtClean="0"/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progesterona rezistence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neadekvāta / nepietiekoša atbildes reakcija uz progesterona terapiju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</a:t>
            </a:r>
            <a:r>
              <a:rPr lang="lv-LV" dirty="0" err="1" smtClean="0"/>
              <a:t>endometriozes</a:t>
            </a:r>
            <a:r>
              <a:rPr lang="lv-LV" dirty="0" smtClean="0"/>
              <a:t> perēkļi izraisa iekaisuma reakciju: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paaugstinās </a:t>
            </a:r>
            <a:r>
              <a:rPr lang="lv-LV" dirty="0" err="1" smtClean="0"/>
              <a:t>citokīni</a:t>
            </a:r>
            <a:endParaRPr lang="lv-LV" dirty="0" smtClean="0"/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mainās imunitātes mediatori – </a:t>
            </a:r>
            <a:r>
              <a:rPr lang="lv-LV" dirty="0" err="1" smtClean="0"/>
              <a:t>makrofāgi</a:t>
            </a:r>
            <a:r>
              <a:rPr lang="lv-LV" dirty="0" smtClean="0"/>
              <a:t>, dabīgās </a:t>
            </a:r>
            <a:r>
              <a:rPr lang="lv-LV" dirty="0" err="1" smtClean="0"/>
              <a:t>galētājšūnas</a:t>
            </a:r>
            <a:r>
              <a:rPr lang="lv-LV" dirty="0" smtClean="0"/>
              <a:t>, T un B šūnas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 mainās T šūnu funkcija </a:t>
            </a:r>
            <a:r>
              <a:rPr lang="lv-LV" dirty="0" err="1" smtClean="0"/>
              <a:t>ektopiskā</a:t>
            </a:r>
            <a:r>
              <a:rPr lang="lv-LV" dirty="0" smtClean="0"/>
              <a:t> </a:t>
            </a:r>
            <a:r>
              <a:rPr lang="lv-LV" dirty="0" err="1" smtClean="0"/>
              <a:t>endometrija</a:t>
            </a:r>
            <a:r>
              <a:rPr lang="lv-LV" dirty="0" smtClean="0"/>
              <a:t> perēkļos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 aktivējas B šūnas, kas saistās ar </a:t>
            </a:r>
            <a:r>
              <a:rPr lang="lv-LV" dirty="0" err="1" smtClean="0"/>
              <a:t>ektopiskā</a:t>
            </a:r>
            <a:r>
              <a:rPr lang="lv-LV" dirty="0" smtClean="0"/>
              <a:t> </a:t>
            </a:r>
            <a:r>
              <a:rPr lang="lv-LV" dirty="0" err="1" smtClean="0"/>
              <a:t>endometrija</a:t>
            </a:r>
            <a:r>
              <a:rPr lang="lv-LV" dirty="0" smtClean="0"/>
              <a:t> molekulām veidojot</a:t>
            </a:r>
          </a:p>
          <a:p>
            <a:pPr lvl="1"/>
            <a:r>
              <a:rPr lang="lv-LV" dirty="0" smtClean="0"/>
              <a:t>  </a:t>
            </a:r>
            <a:r>
              <a:rPr lang="lv-LV" dirty="0" err="1" smtClean="0"/>
              <a:t>anti-endometriālās</a:t>
            </a:r>
            <a:r>
              <a:rPr lang="lv-LV" dirty="0" smtClean="0"/>
              <a:t> antivielas</a:t>
            </a:r>
          </a:p>
          <a:p>
            <a:pPr>
              <a:buFont typeface="Arial" pitchFamily="34" charset="0"/>
              <a:buChar char="•"/>
            </a:pPr>
            <a:endParaRPr lang="lv-LV" dirty="0"/>
          </a:p>
        </p:txBody>
      </p:sp>
      <p:pic>
        <p:nvPicPr>
          <p:cNvPr id="48134" name="Picture 6" descr="Endometriosis Path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67514"/>
            <a:ext cx="5076056" cy="399564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220072" y="5949280"/>
            <a:ext cx="3923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000" i="1" dirty="0" err="1" smtClean="0">
                <a:solidFill>
                  <a:srgbClr val="FF0000"/>
                </a:solidFill>
              </a:rPr>
              <a:t>Hjordt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Hansen</a:t>
            </a:r>
            <a:r>
              <a:rPr lang="lv-LV" sz="1000" i="1" dirty="0" smtClean="0">
                <a:solidFill>
                  <a:srgbClr val="FF0000"/>
                </a:solidFill>
              </a:rPr>
              <a:t> MV, </a:t>
            </a:r>
            <a:r>
              <a:rPr lang="lv-LV" sz="1000" i="1" dirty="0" err="1" smtClean="0">
                <a:solidFill>
                  <a:srgbClr val="FF0000"/>
                </a:solidFill>
              </a:rPr>
              <a:t>Dalsgaard</a:t>
            </a:r>
            <a:r>
              <a:rPr lang="lv-LV" sz="1000" i="1" dirty="0" smtClean="0">
                <a:solidFill>
                  <a:srgbClr val="FF0000"/>
                </a:solidFill>
              </a:rPr>
              <a:t> T, </a:t>
            </a:r>
            <a:r>
              <a:rPr lang="lv-LV" sz="1000" i="1" dirty="0" err="1" smtClean="0">
                <a:solidFill>
                  <a:srgbClr val="FF0000"/>
                </a:solidFill>
              </a:rPr>
              <a:t>Hartwell</a:t>
            </a:r>
            <a:r>
              <a:rPr lang="lv-LV" sz="1000" i="1" dirty="0" smtClean="0">
                <a:solidFill>
                  <a:srgbClr val="FF0000"/>
                </a:solidFill>
              </a:rPr>
              <a:t> D, </a:t>
            </a:r>
            <a:r>
              <a:rPr lang="lv-LV" sz="1000" i="1" dirty="0" err="1" smtClean="0">
                <a:solidFill>
                  <a:srgbClr val="FF0000"/>
                </a:solidFill>
              </a:rPr>
              <a:t>Skovlund</a:t>
            </a:r>
            <a:r>
              <a:rPr lang="lv-LV" sz="1000" i="1" dirty="0" smtClean="0">
                <a:solidFill>
                  <a:srgbClr val="FF0000"/>
                </a:solidFill>
              </a:rPr>
              <a:t> CW, </a:t>
            </a:r>
            <a:r>
              <a:rPr lang="lv-LV" sz="1000" i="1" dirty="0" err="1" smtClean="0">
                <a:solidFill>
                  <a:srgbClr val="FF0000"/>
                </a:solidFill>
              </a:rPr>
              <a:t>Lidegaard</a:t>
            </a:r>
            <a:r>
              <a:rPr lang="lv-LV" sz="1000" i="1" dirty="0" smtClean="0">
                <a:solidFill>
                  <a:srgbClr val="FF0000"/>
                </a:solidFill>
              </a:rPr>
              <a:t> O. </a:t>
            </a:r>
            <a:r>
              <a:rPr lang="lv-LV" sz="1000" i="1" dirty="0" err="1" smtClean="0">
                <a:solidFill>
                  <a:srgbClr val="FF0000"/>
                </a:solidFill>
              </a:rPr>
              <a:t>Reproductive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prognosis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in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endometriosis</a:t>
            </a:r>
            <a:r>
              <a:rPr lang="lv-LV" sz="1000" i="1" dirty="0" smtClean="0">
                <a:solidFill>
                  <a:srgbClr val="FF0000"/>
                </a:solidFill>
              </a:rPr>
              <a:t>. A </a:t>
            </a:r>
            <a:r>
              <a:rPr lang="lv-LV" sz="1000" i="1" dirty="0" err="1" smtClean="0">
                <a:solidFill>
                  <a:srgbClr val="FF0000"/>
                </a:solidFill>
              </a:rPr>
              <a:t>national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cohort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study</a:t>
            </a:r>
            <a:r>
              <a:rPr lang="lv-LV" sz="1000" i="1" dirty="0" smtClean="0">
                <a:solidFill>
                  <a:srgbClr val="FF0000"/>
                </a:solidFill>
              </a:rPr>
              <a:t>. </a:t>
            </a:r>
            <a:r>
              <a:rPr lang="lv-LV" sz="1000" i="1" dirty="0" err="1" smtClean="0">
                <a:solidFill>
                  <a:srgbClr val="FF0000"/>
                </a:solidFill>
              </a:rPr>
              <a:t>Acta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Obstet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Gynecol</a:t>
            </a:r>
            <a:r>
              <a:rPr lang="lv-LV" sz="1000" i="1" dirty="0" smtClean="0">
                <a:solidFill>
                  <a:srgbClr val="FF0000"/>
                </a:solidFill>
              </a:rPr>
              <a:t> </a:t>
            </a:r>
            <a:r>
              <a:rPr lang="lv-LV" sz="1000" i="1" dirty="0" err="1" smtClean="0">
                <a:solidFill>
                  <a:srgbClr val="FF0000"/>
                </a:solidFill>
              </a:rPr>
              <a:t>Scand</a:t>
            </a:r>
            <a:r>
              <a:rPr lang="lv-LV" sz="1000" i="1" dirty="0" smtClean="0">
                <a:solidFill>
                  <a:srgbClr val="FF0000"/>
                </a:solidFill>
              </a:rPr>
              <a:t>. 2014 May;93(5):483-9</a:t>
            </a:r>
            <a:endParaRPr lang="lv-LV" sz="1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Progesterons jālieto, </a:t>
            </a:r>
            <a:r>
              <a:rPr lang="lv-LV" dirty="0" smtClean="0"/>
              <a:t>ja :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v-LV" dirty="0" smtClean="0"/>
              <a:t>Ja </a:t>
            </a:r>
            <a:r>
              <a:rPr lang="lv-LV" dirty="0" err="1" smtClean="0"/>
              <a:t>pg</a:t>
            </a:r>
            <a:r>
              <a:rPr lang="lv-LV" dirty="0" smtClean="0"/>
              <a:t>&lt; 15 </a:t>
            </a:r>
            <a:r>
              <a:rPr lang="lv-LV" dirty="0" err="1" smtClean="0"/>
              <a:t>pg</a:t>
            </a:r>
            <a:r>
              <a:rPr lang="lv-LV" dirty="0" smtClean="0"/>
              <a:t>/ml – 17 no 18 </a:t>
            </a:r>
            <a:r>
              <a:rPr lang="lv-LV" dirty="0" err="1" smtClean="0"/>
              <a:t>ab</a:t>
            </a:r>
            <a:r>
              <a:rPr lang="lv-LV" dirty="0" smtClean="0"/>
              <a:t> I trimestrī</a:t>
            </a:r>
          </a:p>
          <a:p>
            <a:r>
              <a:rPr lang="lv-LV" dirty="0" smtClean="0"/>
              <a:t>Teorija – aborts nenotiek zema </a:t>
            </a:r>
            <a:r>
              <a:rPr lang="lv-LV" dirty="0" err="1" smtClean="0"/>
              <a:t>Pg</a:t>
            </a:r>
            <a:r>
              <a:rPr lang="lv-LV" dirty="0" smtClean="0"/>
              <a:t> dēļ, bet zems </a:t>
            </a:r>
            <a:r>
              <a:rPr lang="lv-LV" dirty="0" err="1" smtClean="0"/>
              <a:t>Pg</a:t>
            </a:r>
            <a:r>
              <a:rPr lang="lv-LV" dirty="0" smtClean="0"/>
              <a:t> norāda uz placentas funkciju izsīkumu/nepietiekamību</a:t>
            </a:r>
          </a:p>
          <a:p>
            <a:r>
              <a:rPr lang="lv-LV" i="1" dirty="0" err="1" smtClean="0"/>
              <a:t>Corpus</a:t>
            </a:r>
            <a:r>
              <a:rPr lang="lv-LV" i="1" dirty="0" smtClean="0"/>
              <a:t> </a:t>
            </a:r>
            <a:r>
              <a:rPr lang="lv-LV" i="1" dirty="0" err="1" smtClean="0"/>
              <a:t>luteum</a:t>
            </a:r>
            <a:r>
              <a:rPr lang="lv-LV" i="1" dirty="0" smtClean="0"/>
              <a:t> </a:t>
            </a:r>
            <a:r>
              <a:rPr lang="lv-LV" dirty="0" err="1" smtClean="0"/>
              <a:t>sekretē</a:t>
            </a:r>
            <a:r>
              <a:rPr lang="lv-LV" dirty="0" smtClean="0"/>
              <a:t> gan </a:t>
            </a:r>
            <a:r>
              <a:rPr lang="lv-LV" dirty="0" err="1" smtClean="0"/>
              <a:t>Pg</a:t>
            </a:r>
            <a:r>
              <a:rPr lang="lv-LV" dirty="0" smtClean="0"/>
              <a:t>, gan E2 – iespējams, ka </a:t>
            </a:r>
            <a:r>
              <a:rPr lang="lv-LV" i="1" dirty="0" smtClean="0"/>
              <a:t>CL</a:t>
            </a:r>
            <a:r>
              <a:rPr lang="lv-LV" dirty="0" smtClean="0"/>
              <a:t> nepietiekamības gadījumā tikai  </a:t>
            </a:r>
            <a:r>
              <a:rPr lang="lv-LV" dirty="0" err="1" smtClean="0"/>
              <a:t>Pg</a:t>
            </a:r>
            <a:r>
              <a:rPr lang="lv-LV" dirty="0" smtClean="0"/>
              <a:t> terapija nedos vēlamo rezultātu</a:t>
            </a:r>
          </a:p>
          <a:p>
            <a:r>
              <a:rPr lang="lv-LV" dirty="0" smtClean="0"/>
              <a:t>arī zems E2 līmenis izraisa </a:t>
            </a:r>
            <a:r>
              <a:rPr lang="lv-LV" dirty="0" err="1" smtClean="0"/>
              <a:t>ab</a:t>
            </a:r>
            <a:r>
              <a:rPr lang="lv-LV" dirty="0" smtClean="0"/>
              <a:t>, neraugoties uz </a:t>
            </a:r>
            <a:r>
              <a:rPr lang="lv-LV" dirty="0" err="1" smtClean="0"/>
              <a:t>Pg</a:t>
            </a:r>
            <a:r>
              <a:rPr lang="lv-LV" dirty="0" smtClean="0"/>
              <a:t> terapiju vai arī “normālu” </a:t>
            </a:r>
            <a:r>
              <a:rPr lang="lv-LV" dirty="0" err="1" smtClean="0"/>
              <a:t>Pg</a:t>
            </a:r>
            <a:r>
              <a:rPr lang="lv-LV" dirty="0" smtClean="0"/>
              <a:t> līmeni</a:t>
            </a:r>
            <a:endParaRPr lang="lv-LV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Vai </a:t>
            </a:r>
            <a:r>
              <a:rPr lang="lv-LV" dirty="0" err="1" smtClean="0"/>
              <a:t>luteīnās</a:t>
            </a:r>
            <a:r>
              <a:rPr lang="lv-LV" dirty="0" smtClean="0"/>
              <a:t> fāzes nepietiekamība ir saistīta ar neauglību vai IA?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lv-LV" sz="1800" dirty="0" err="1" smtClean="0"/>
              <a:t>Luteīnās</a:t>
            </a:r>
            <a:r>
              <a:rPr lang="lv-LV" sz="1800" dirty="0" smtClean="0"/>
              <a:t> fāzes nepietiekamības diagnostika</a:t>
            </a:r>
          </a:p>
          <a:p>
            <a:pPr lvl="1"/>
            <a:r>
              <a:rPr lang="lv-LV" sz="1800" dirty="0" smtClean="0"/>
              <a:t>Teorētiski – ja ir </a:t>
            </a:r>
            <a:r>
              <a:rPr lang="lv-LV" sz="1800" i="1" dirty="0" err="1" smtClean="0"/>
              <a:t>corpus</a:t>
            </a:r>
            <a:r>
              <a:rPr lang="lv-LV" sz="1800" i="1" dirty="0" smtClean="0"/>
              <a:t> </a:t>
            </a:r>
            <a:r>
              <a:rPr lang="lv-LV" sz="1800" i="1" dirty="0" err="1" smtClean="0"/>
              <a:t>luteum</a:t>
            </a:r>
            <a:r>
              <a:rPr lang="lv-LV" sz="1800" i="1" dirty="0" smtClean="0"/>
              <a:t> </a:t>
            </a:r>
            <a:r>
              <a:rPr lang="lv-LV" sz="1800" dirty="0" smtClean="0"/>
              <a:t>nepietiekamība, visbiežāk būs neauglība, retāk – IA</a:t>
            </a:r>
          </a:p>
          <a:p>
            <a:pPr lvl="1"/>
            <a:r>
              <a:rPr lang="lv-LV" sz="1800" dirty="0" smtClean="0"/>
              <a:t>Pētījumos pierādīts, ka pat ļoti zems </a:t>
            </a:r>
            <a:r>
              <a:rPr lang="lv-LV" sz="1800" dirty="0" err="1" smtClean="0"/>
              <a:t>Pg</a:t>
            </a:r>
            <a:r>
              <a:rPr lang="lv-LV" sz="1800" dirty="0" smtClean="0"/>
              <a:t> līmenis ( ~ 5pg/ml) spēj nodrošināt normāli funkcionējošu </a:t>
            </a:r>
            <a:r>
              <a:rPr lang="lv-LV" sz="1800" dirty="0" err="1" smtClean="0"/>
              <a:t>endometriju</a:t>
            </a:r>
            <a:r>
              <a:rPr lang="lv-LV" sz="1800" dirty="0" smtClean="0"/>
              <a:t> ar adekvātu </a:t>
            </a:r>
            <a:r>
              <a:rPr lang="lv-LV" sz="1800" dirty="0" err="1" smtClean="0"/>
              <a:t>endometrija</a:t>
            </a:r>
            <a:r>
              <a:rPr lang="lv-LV" sz="1800" dirty="0" smtClean="0"/>
              <a:t> bioķīmisko marķieru līmeni</a:t>
            </a:r>
          </a:p>
          <a:p>
            <a:pPr lvl="1"/>
            <a:r>
              <a:rPr lang="lv-LV" sz="1800" dirty="0" smtClean="0"/>
              <a:t>Sievietēm ar </a:t>
            </a:r>
            <a:r>
              <a:rPr lang="lv-LV" sz="1800" dirty="0" err="1" smtClean="0"/>
              <a:t>oligo-amenoreju</a:t>
            </a:r>
            <a:r>
              <a:rPr lang="lv-LV" sz="1800" dirty="0" smtClean="0"/>
              <a:t> un IA </a:t>
            </a:r>
            <a:r>
              <a:rPr lang="lv-LV" sz="1800" dirty="0" err="1" smtClean="0"/>
              <a:t>anamnēzē</a:t>
            </a:r>
            <a:r>
              <a:rPr lang="lv-LV" sz="1800" dirty="0" smtClean="0"/>
              <a:t> tika konstatēti </a:t>
            </a:r>
            <a:r>
              <a:rPr lang="lv-LV" sz="1800" dirty="0" err="1" smtClean="0"/>
              <a:t>norlmāli</a:t>
            </a:r>
            <a:r>
              <a:rPr lang="lv-LV" sz="1800" dirty="0" smtClean="0"/>
              <a:t> </a:t>
            </a:r>
            <a:r>
              <a:rPr lang="lv-LV" sz="1800" dirty="0" err="1" smtClean="0"/>
              <a:t>Pg</a:t>
            </a:r>
            <a:r>
              <a:rPr lang="lv-LV" sz="1800" dirty="0" smtClean="0"/>
              <a:t> un LH līmeņi </a:t>
            </a:r>
            <a:r>
              <a:rPr lang="lv-LV" sz="1800" dirty="0" err="1" smtClean="0"/>
              <a:t>luteīnā</a:t>
            </a:r>
            <a:r>
              <a:rPr lang="lv-LV" sz="1800" dirty="0" smtClean="0"/>
              <a:t> fāzē, bet salīdzinoši zemi </a:t>
            </a:r>
            <a:r>
              <a:rPr lang="lv-LV" sz="1800" dirty="0" err="1" smtClean="0"/>
              <a:t>estradiola</a:t>
            </a:r>
            <a:r>
              <a:rPr lang="lv-LV" sz="1800" dirty="0" smtClean="0"/>
              <a:t> līmeņi</a:t>
            </a:r>
          </a:p>
          <a:p>
            <a:pPr lvl="2"/>
            <a:r>
              <a:rPr lang="lv-LV" sz="1500" i="1" dirty="0" err="1" smtClean="0">
                <a:solidFill>
                  <a:srgbClr val="FF0000"/>
                </a:solidFill>
              </a:rPr>
              <a:t>Quenby</a:t>
            </a:r>
            <a:r>
              <a:rPr lang="lv-LV" sz="1500" i="1" dirty="0" smtClean="0">
                <a:solidFill>
                  <a:srgbClr val="FF0000"/>
                </a:solidFill>
              </a:rPr>
              <a:t> </a:t>
            </a:r>
            <a:r>
              <a:rPr lang="lv-LV" sz="1500" i="1" dirty="0" err="1" smtClean="0">
                <a:solidFill>
                  <a:srgbClr val="FF0000"/>
                </a:solidFill>
              </a:rPr>
              <a:t>et</a:t>
            </a:r>
            <a:r>
              <a:rPr lang="lv-LV" sz="1500" i="1" dirty="0" smtClean="0">
                <a:solidFill>
                  <a:srgbClr val="FF0000"/>
                </a:solidFill>
              </a:rPr>
              <a:t> </a:t>
            </a:r>
            <a:r>
              <a:rPr lang="lv-LV" sz="1500" i="1" dirty="0" err="1" smtClean="0">
                <a:solidFill>
                  <a:srgbClr val="FF0000"/>
                </a:solidFill>
              </a:rPr>
              <a:t>al</a:t>
            </a:r>
            <a:r>
              <a:rPr lang="lv-LV" sz="1500" i="1" dirty="0" smtClean="0">
                <a:solidFill>
                  <a:srgbClr val="FF0000"/>
                </a:solidFill>
              </a:rPr>
              <a:t>. </a:t>
            </a:r>
            <a:r>
              <a:rPr lang="lv-LV" sz="1500" i="1" dirty="0" err="1" smtClean="0">
                <a:solidFill>
                  <a:srgbClr val="FF0000"/>
                </a:solidFill>
              </a:rPr>
              <a:t>Predicting</a:t>
            </a:r>
            <a:r>
              <a:rPr lang="lv-LV" sz="1500" i="1" dirty="0" smtClean="0">
                <a:solidFill>
                  <a:srgbClr val="FF0000"/>
                </a:solidFill>
              </a:rPr>
              <a:t> </a:t>
            </a:r>
            <a:r>
              <a:rPr lang="lv-LV" sz="1500" i="1" dirty="0" err="1" smtClean="0">
                <a:solidFill>
                  <a:srgbClr val="FF0000"/>
                </a:solidFill>
              </a:rPr>
              <a:t>recurrent</a:t>
            </a:r>
            <a:r>
              <a:rPr lang="lv-LV" sz="1500" i="1" dirty="0" smtClean="0">
                <a:solidFill>
                  <a:srgbClr val="FF0000"/>
                </a:solidFill>
              </a:rPr>
              <a:t> </a:t>
            </a:r>
            <a:r>
              <a:rPr lang="lv-LV" sz="1500" i="1" dirty="0" err="1" smtClean="0">
                <a:solidFill>
                  <a:srgbClr val="FF0000"/>
                </a:solidFill>
              </a:rPr>
              <a:t>miscariiages</a:t>
            </a:r>
            <a:r>
              <a:rPr lang="lv-LV" sz="1500" i="1" dirty="0" smtClean="0">
                <a:solidFill>
                  <a:srgbClr val="FF0000"/>
                </a:solidFill>
              </a:rPr>
              <a:t> </a:t>
            </a:r>
            <a:r>
              <a:rPr lang="lv-LV" sz="1500" i="1" dirty="0" err="1" smtClean="0">
                <a:solidFill>
                  <a:srgbClr val="FF0000"/>
                </a:solidFill>
              </a:rPr>
              <a:t>Obst</a:t>
            </a:r>
            <a:r>
              <a:rPr lang="lv-LV" sz="1500" i="1" dirty="0" smtClean="0">
                <a:solidFill>
                  <a:srgbClr val="FF0000"/>
                </a:solidFill>
              </a:rPr>
              <a:t> </a:t>
            </a:r>
            <a:r>
              <a:rPr lang="lv-LV" sz="1500" i="1" dirty="0" err="1" smtClean="0">
                <a:solidFill>
                  <a:srgbClr val="FF0000"/>
                </a:solidFill>
              </a:rPr>
              <a:t>Gyn</a:t>
            </a:r>
            <a:r>
              <a:rPr lang="lv-LV" sz="1500" i="1" dirty="0" smtClean="0">
                <a:solidFill>
                  <a:srgbClr val="FF0000"/>
                </a:solidFill>
              </a:rPr>
              <a:t> 1993;82, 132</a:t>
            </a:r>
          </a:p>
          <a:p>
            <a:pPr lvl="1"/>
            <a:r>
              <a:rPr lang="lv-LV" sz="1800" dirty="0" smtClean="0"/>
              <a:t>Veicot progesterona noteikšanu </a:t>
            </a:r>
            <a:r>
              <a:rPr lang="lv-LV" sz="1800" dirty="0" err="1" smtClean="0"/>
              <a:t>luteīnā</a:t>
            </a:r>
            <a:r>
              <a:rPr lang="lv-LV" sz="1800" dirty="0" smtClean="0"/>
              <a:t> </a:t>
            </a:r>
            <a:r>
              <a:rPr lang="lv-LV" sz="1800" dirty="0" err="1" smtClean="0"/>
              <a:t>vidusfāzē</a:t>
            </a:r>
            <a:r>
              <a:rPr lang="lv-LV" sz="1800" dirty="0" smtClean="0"/>
              <a:t>  sievietēm, kuras plānoja grūtniecību, progesterona līmenis būtiski neatšķīrās dzemdējušām (86)/ </a:t>
            </a:r>
            <a:r>
              <a:rPr lang="lv-LV" sz="1800" i="1" dirty="0" err="1" smtClean="0"/>
              <a:t>missed</a:t>
            </a:r>
            <a:r>
              <a:rPr lang="lv-LV" sz="1800" i="1" dirty="0" smtClean="0"/>
              <a:t> ab</a:t>
            </a:r>
            <a:r>
              <a:rPr lang="lv-LV" sz="1800" dirty="0" smtClean="0"/>
              <a:t>.( 46) grupās – 42,3/42,6 </a:t>
            </a:r>
            <a:r>
              <a:rPr lang="lv-LV" sz="1800" dirty="0" err="1" smtClean="0"/>
              <a:t>nmol</a:t>
            </a:r>
            <a:r>
              <a:rPr lang="lv-LV" sz="1800" dirty="0" smtClean="0"/>
              <a:t> l</a:t>
            </a:r>
          </a:p>
          <a:p>
            <a:pPr lvl="2"/>
            <a:r>
              <a:rPr lang="lv-LV" sz="1500" i="1" dirty="0" err="1" smtClean="0">
                <a:solidFill>
                  <a:srgbClr val="FF0000"/>
                </a:solidFill>
              </a:rPr>
              <a:t>Yany</a:t>
            </a:r>
            <a:r>
              <a:rPr lang="lv-LV" sz="1500" i="1" dirty="0" smtClean="0">
                <a:solidFill>
                  <a:srgbClr val="FF0000"/>
                </a:solidFill>
              </a:rPr>
              <a:t> </a:t>
            </a:r>
            <a:r>
              <a:rPr lang="lv-LV" sz="1500" i="1" dirty="0" err="1" smtClean="0">
                <a:solidFill>
                  <a:srgbClr val="FF0000"/>
                </a:solidFill>
              </a:rPr>
              <a:t>et</a:t>
            </a:r>
            <a:r>
              <a:rPr lang="lv-LV" sz="1500" i="1" dirty="0" smtClean="0">
                <a:solidFill>
                  <a:srgbClr val="FF0000"/>
                </a:solidFill>
              </a:rPr>
              <a:t> </a:t>
            </a:r>
            <a:r>
              <a:rPr lang="lv-LV" sz="1500" i="1" dirty="0" err="1" smtClean="0">
                <a:solidFill>
                  <a:srgbClr val="FF0000"/>
                </a:solidFill>
              </a:rPr>
              <a:t>al</a:t>
            </a:r>
            <a:r>
              <a:rPr lang="lv-LV" sz="1500" i="1" dirty="0" smtClean="0">
                <a:solidFill>
                  <a:srgbClr val="FF0000"/>
                </a:solidFill>
              </a:rPr>
              <a:t> </a:t>
            </a:r>
            <a:r>
              <a:rPr lang="lv-LV" sz="1500" i="1" dirty="0" err="1" smtClean="0">
                <a:solidFill>
                  <a:srgbClr val="FF0000"/>
                </a:solidFill>
              </a:rPr>
              <a:t>Midluteal</a:t>
            </a:r>
            <a:r>
              <a:rPr lang="lv-LV" sz="1500" i="1" dirty="0" smtClean="0">
                <a:solidFill>
                  <a:srgbClr val="FF0000"/>
                </a:solidFill>
              </a:rPr>
              <a:t> </a:t>
            </a:r>
            <a:r>
              <a:rPr lang="lv-LV" sz="1500" i="1" dirty="0" err="1" smtClean="0">
                <a:solidFill>
                  <a:srgbClr val="FF0000"/>
                </a:solidFill>
              </a:rPr>
              <a:t>serum</a:t>
            </a:r>
            <a:r>
              <a:rPr lang="lv-LV" sz="1500" i="1" dirty="0" smtClean="0">
                <a:solidFill>
                  <a:srgbClr val="FF0000"/>
                </a:solidFill>
              </a:rPr>
              <a:t> </a:t>
            </a:r>
            <a:r>
              <a:rPr lang="lv-LV" sz="1500" i="1" dirty="0" err="1" smtClean="0">
                <a:solidFill>
                  <a:srgbClr val="FF0000"/>
                </a:solidFill>
              </a:rPr>
              <a:t>progesterone</a:t>
            </a:r>
            <a:r>
              <a:rPr lang="lv-LV" sz="1500" i="1" dirty="0" smtClean="0">
                <a:solidFill>
                  <a:srgbClr val="FF0000"/>
                </a:solidFill>
              </a:rPr>
              <a:t> </a:t>
            </a:r>
            <a:r>
              <a:rPr lang="lv-LV" sz="1500" i="1" dirty="0" err="1" smtClean="0">
                <a:solidFill>
                  <a:srgbClr val="FF0000"/>
                </a:solidFill>
              </a:rPr>
              <a:t>concentrations...Reprod</a:t>
            </a:r>
            <a:r>
              <a:rPr lang="lv-LV" sz="1500" i="1" dirty="0" smtClean="0">
                <a:solidFill>
                  <a:srgbClr val="FF0000"/>
                </a:solidFill>
              </a:rPr>
              <a:t> </a:t>
            </a:r>
            <a:r>
              <a:rPr lang="lv-LV" sz="1500" i="1" dirty="0" err="1" smtClean="0">
                <a:solidFill>
                  <a:srgbClr val="FF0000"/>
                </a:solidFill>
              </a:rPr>
              <a:t>Biomed</a:t>
            </a:r>
            <a:r>
              <a:rPr lang="lv-LV" sz="1500" i="1" dirty="0" smtClean="0">
                <a:solidFill>
                  <a:srgbClr val="FF0000"/>
                </a:solidFill>
              </a:rPr>
              <a:t> </a:t>
            </a:r>
            <a:r>
              <a:rPr lang="lv-LV" sz="1500" i="1" dirty="0" err="1" smtClean="0">
                <a:solidFill>
                  <a:srgbClr val="FF0000"/>
                </a:solidFill>
              </a:rPr>
              <a:t>Online</a:t>
            </a:r>
            <a:r>
              <a:rPr lang="lv-LV" sz="1500" i="1" dirty="0" smtClean="0">
                <a:solidFill>
                  <a:srgbClr val="FF0000"/>
                </a:solidFill>
              </a:rPr>
              <a:t> 2013;26;138</a:t>
            </a:r>
          </a:p>
          <a:p>
            <a:pPr lvl="1"/>
            <a:r>
              <a:rPr lang="lv-LV" sz="1800" dirty="0" smtClean="0"/>
              <a:t>Sievietēm, kurām nav LF nepietiekamība, veicot </a:t>
            </a:r>
            <a:r>
              <a:rPr lang="lv-LV" sz="1800" dirty="0" err="1" smtClean="0"/>
              <a:t>endometrija</a:t>
            </a:r>
            <a:r>
              <a:rPr lang="lv-LV" sz="1800" dirty="0" smtClean="0"/>
              <a:t> biopsiju atsevišķos ciklos, iespējama līdz pat 50% LF nepietiekamība</a:t>
            </a:r>
          </a:p>
          <a:p>
            <a:pPr lvl="2"/>
            <a:r>
              <a:rPr lang="lv-LV" sz="1500" i="1" dirty="0" err="1" smtClean="0">
                <a:solidFill>
                  <a:srgbClr val="FF0000"/>
                </a:solidFill>
              </a:rPr>
              <a:t>Davis</a:t>
            </a:r>
            <a:r>
              <a:rPr lang="lv-LV" sz="1500" i="1" dirty="0" smtClean="0">
                <a:solidFill>
                  <a:srgbClr val="FF0000"/>
                </a:solidFill>
              </a:rPr>
              <a:t> OK </a:t>
            </a:r>
            <a:r>
              <a:rPr lang="lv-LV" sz="1500" i="1" dirty="0" err="1" smtClean="0">
                <a:solidFill>
                  <a:srgbClr val="FF0000"/>
                </a:solidFill>
              </a:rPr>
              <a:t>et</a:t>
            </a:r>
            <a:r>
              <a:rPr lang="lv-LV" sz="1500" i="1" dirty="0" smtClean="0">
                <a:solidFill>
                  <a:srgbClr val="FF0000"/>
                </a:solidFill>
              </a:rPr>
              <a:t> </a:t>
            </a:r>
            <a:r>
              <a:rPr lang="lv-LV" sz="1500" i="1" dirty="0" err="1" smtClean="0">
                <a:solidFill>
                  <a:srgbClr val="FF0000"/>
                </a:solidFill>
              </a:rPr>
              <a:t>al</a:t>
            </a:r>
            <a:r>
              <a:rPr lang="lv-LV" sz="1500" i="1" dirty="0" smtClean="0">
                <a:solidFill>
                  <a:srgbClr val="FF0000"/>
                </a:solidFill>
              </a:rPr>
              <a:t> </a:t>
            </a:r>
            <a:r>
              <a:rPr lang="lv-LV" sz="1500" i="1" dirty="0" err="1" smtClean="0">
                <a:solidFill>
                  <a:srgbClr val="FF0000"/>
                </a:solidFill>
              </a:rPr>
              <a:t>The</a:t>
            </a:r>
            <a:r>
              <a:rPr lang="lv-LV" sz="1500" i="1" dirty="0" smtClean="0">
                <a:solidFill>
                  <a:srgbClr val="FF0000"/>
                </a:solidFill>
              </a:rPr>
              <a:t> </a:t>
            </a:r>
            <a:r>
              <a:rPr lang="lv-LV" sz="1500" i="1" dirty="0" err="1" smtClean="0">
                <a:solidFill>
                  <a:srgbClr val="FF0000"/>
                </a:solidFill>
              </a:rPr>
              <a:t>incidence</a:t>
            </a:r>
            <a:r>
              <a:rPr lang="lv-LV" sz="1500" i="1" dirty="0" smtClean="0">
                <a:solidFill>
                  <a:srgbClr val="FF0000"/>
                </a:solidFill>
              </a:rPr>
              <a:t> </a:t>
            </a:r>
            <a:r>
              <a:rPr lang="lv-LV" sz="1500" i="1" dirty="0" err="1" smtClean="0">
                <a:solidFill>
                  <a:srgbClr val="FF0000"/>
                </a:solidFill>
              </a:rPr>
              <a:t>of</a:t>
            </a:r>
            <a:r>
              <a:rPr lang="lv-LV" sz="1500" i="1" dirty="0" smtClean="0">
                <a:solidFill>
                  <a:srgbClr val="FF0000"/>
                </a:solidFill>
              </a:rPr>
              <a:t> </a:t>
            </a:r>
            <a:r>
              <a:rPr lang="lv-LV" sz="1500" i="1" dirty="0" err="1" smtClean="0">
                <a:solidFill>
                  <a:srgbClr val="FF0000"/>
                </a:solidFill>
              </a:rPr>
              <a:t>lutheal</a:t>
            </a:r>
            <a:r>
              <a:rPr lang="lv-LV" sz="1500" i="1" dirty="0" smtClean="0">
                <a:solidFill>
                  <a:srgbClr val="FF0000"/>
                </a:solidFill>
              </a:rPr>
              <a:t> </a:t>
            </a:r>
            <a:r>
              <a:rPr lang="lv-LV" sz="1500" i="1" dirty="0" err="1" smtClean="0">
                <a:solidFill>
                  <a:srgbClr val="FF0000"/>
                </a:solidFill>
              </a:rPr>
              <a:t>phase</a:t>
            </a:r>
            <a:r>
              <a:rPr lang="lv-LV" sz="1500" i="1" dirty="0" smtClean="0">
                <a:solidFill>
                  <a:srgbClr val="FF0000"/>
                </a:solidFill>
              </a:rPr>
              <a:t> </a:t>
            </a:r>
            <a:r>
              <a:rPr lang="lv-LV" sz="1500" i="1" dirty="0" err="1" smtClean="0">
                <a:solidFill>
                  <a:srgbClr val="FF0000"/>
                </a:solidFill>
              </a:rPr>
              <a:t>defects</a:t>
            </a:r>
            <a:r>
              <a:rPr lang="lv-LV" sz="1500" i="1" dirty="0" smtClean="0">
                <a:solidFill>
                  <a:srgbClr val="FF0000"/>
                </a:solidFill>
              </a:rPr>
              <a:t>  ..</a:t>
            </a:r>
            <a:r>
              <a:rPr lang="lv-LV" sz="1500" i="1" dirty="0" err="1" smtClean="0">
                <a:solidFill>
                  <a:srgbClr val="FF0000"/>
                </a:solidFill>
              </a:rPr>
              <a:t>Fert</a:t>
            </a:r>
            <a:r>
              <a:rPr lang="lv-LV" sz="1500" i="1" dirty="0" smtClean="0">
                <a:solidFill>
                  <a:srgbClr val="FF0000"/>
                </a:solidFill>
              </a:rPr>
              <a:t> </a:t>
            </a:r>
            <a:r>
              <a:rPr lang="lv-LV" sz="1500" i="1" dirty="0" err="1" smtClean="0">
                <a:solidFill>
                  <a:srgbClr val="FF0000"/>
                </a:solidFill>
              </a:rPr>
              <a:t>Steril</a:t>
            </a:r>
            <a:r>
              <a:rPr lang="lv-LV" sz="1500" i="1" dirty="0" smtClean="0">
                <a:solidFill>
                  <a:srgbClr val="FF0000"/>
                </a:solidFill>
              </a:rPr>
              <a:t> 1989;51, 582</a:t>
            </a:r>
          </a:p>
          <a:p>
            <a:r>
              <a:rPr lang="lv-LV" sz="1800" dirty="0" err="1" smtClean="0"/>
              <a:t>Practice</a:t>
            </a:r>
            <a:r>
              <a:rPr lang="lv-LV" sz="1800" dirty="0" smtClean="0"/>
              <a:t> </a:t>
            </a:r>
            <a:r>
              <a:rPr lang="lv-LV" sz="1800" dirty="0" err="1" smtClean="0"/>
              <a:t>Commitee</a:t>
            </a:r>
            <a:r>
              <a:rPr lang="lv-LV" sz="1800" dirty="0" smtClean="0"/>
              <a:t> </a:t>
            </a:r>
            <a:r>
              <a:rPr lang="lv-LV" sz="1800" dirty="0" err="1" smtClean="0"/>
              <a:t>of</a:t>
            </a:r>
            <a:r>
              <a:rPr lang="lv-LV" sz="1800" dirty="0" smtClean="0"/>
              <a:t> </a:t>
            </a:r>
            <a:r>
              <a:rPr lang="lv-LV" sz="1800" dirty="0" err="1" smtClean="0"/>
              <a:t>Am</a:t>
            </a:r>
            <a:r>
              <a:rPr lang="lv-LV" sz="1800" dirty="0" smtClean="0"/>
              <a:t> </a:t>
            </a:r>
            <a:r>
              <a:rPr lang="lv-LV" sz="1800" dirty="0" err="1" smtClean="0"/>
              <a:t>Society</a:t>
            </a:r>
            <a:r>
              <a:rPr lang="lv-LV" sz="1800" dirty="0" smtClean="0"/>
              <a:t> </a:t>
            </a:r>
            <a:r>
              <a:rPr lang="lv-LV" sz="1800" dirty="0" err="1" smtClean="0"/>
              <a:t>of</a:t>
            </a:r>
            <a:r>
              <a:rPr lang="lv-LV" sz="1800" dirty="0" smtClean="0"/>
              <a:t> </a:t>
            </a:r>
            <a:r>
              <a:rPr lang="lv-LV" sz="1800" dirty="0" err="1" smtClean="0"/>
              <a:t>Reproductive</a:t>
            </a:r>
            <a:r>
              <a:rPr lang="lv-LV" sz="1800" dirty="0" smtClean="0"/>
              <a:t> </a:t>
            </a:r>
            <a:r>
              <a:rPr lang="lv-LV" sz="1800" dirty="0" err="1" smtClean="0"/>
              <a:t>Medicine</a:t>
            </a:r>
            <a:r>
              <a:rPr lang="lv-LV" sz="1800" dirty="0" smtClean="0"/>
              <a:t> ( 2012):</a:t>
            </a:r>
          </a:p>
          <a:p>
            <a:pPr lvl="1"/>
            <a:r>
              <a:rPr lang="lv-LV" sz="1800" dirty="0" smtClean="0"/>
              <a:t>Praktiski nav LF nepietiekamības diagnostiski testi</a:t>
            </a:r>
          </a:p>
          <a:p>
            <a:pPr lvl="1"/>
            <a:r>
              <a:rPr lang="lv-LV" sz="1800" dirty="0" smtClean="0"/>
              <a:t>Neviena LF nepietiekamības ārstēšanas metode nav efektīva dabīgos, nestimulētos ciklos</a:t>
            </a:r>
            <a:endParaRPr lang="lv-LV" sz="1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1300" dirty="0" smtClean="0"/>
              <a:t>ISRCTN92644181 DOI 10.1186/ISRCTN92644181 </a:t>
            </a:r>
            <a:br>
              <a:rPr lang="lv-LV" sz="1300" dirty="0" smtClean="0"/>
            </a:br>
            <a:r>
              <a:rPr lang="lv-LV" b="1" dirty="0" err="1" smtClean="0"/>
              <a:t>Progesterone</a:t>
            </a:r>
            <a:r>
              <a:rPr lang="lv-LV" b="1" dirty="0" smtClean="0"/>
              <a:t> </a:t>
            </a:r>
            <a:r>
              <a:rPr lang="lv-LV" b="1" dirty="0" err="1" smtClean="0"/>
              <a:t>in</a:t>
            </a:r>
            <a:r>
              <a:rPr lang="lv-LV" b="1" dirty="0" smtClean="0"/>
              <a:t> </a:t>
            </a:r>
            <a:r>
              <a:rPr lang="lv-LV" b="1" dirty="0" err="1" smtClean="0"/>
              <a:t>recurrent</a:t>
            </a:r>
            <a:r>
              <a:rPr lang="lv-LV" b="1" dirty="0" smtClean="0"/>
              <a:t> </a:t>
            </a:r>
            <a:r>
              <a:rPr lang="lv-LV" b="1" dirty="0" err="1" smtClean="0"/>
              <a:t>miscarriages</a:t>
            </a:r>
            <a:r>
              <a:rPr lang="lv-LV" b="1" dirty="0" smtClean="0"/>
              <a:t> (PROMISE) </a:t>
            </a:r>
            <a:r>
              <a:rPr lang="lv-LV" b="1" dirty="0" err="1" smtClean="0"/>
              <a:t>study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857872"/>
          </a:xfrm>
        </p:spPr>
        <p:txBody>
          <a:bodyPr>
            <a:normAutofit fontScale="85000" lnSpcReduction="20000"/>
          </a:bodyPr>
          <a:lstStyle/>
          <a:p>
            <a:r>
              <a:rPr lang="lv-LV" dirty="0" err="1" smtClean="0"/>
              <a:t>Multicentru</a:t>
            </a:r>
            <a:r>
              <a:rPr lang="lv-LV" dirty="0" smtClean="0"/>
              <a:t>, </a:t>
            </a:r>
            <a:r>
              <a:rPr lang="lv-LV" dirty="0" err="1" smtClean="0"/>
              <a:t>dubultakls</a:t>
            </a:r>
            <a:r>
              <a:rPr lang="lv-LV" dirty="0" smtClean="0"/>
              <a:t>, placebo kontrolēts </a:t>
            </a:r>
            <a:r>
              <a:rPr lang="lv-LV" dirty="0" err="1" smtClean="0"/>
              <a:t>randomizēts</a:t>
            </a:r>
            <a:r>
              <a:rPr lang="lv-LV" dirty="0" smtClean="0"/>
              <a:t> pētījums</a:t>
            </a:r>
            <a:r>
              <a:rPr lang="en-US" dirty="0" smtClean="0"/>
              <a:t> </a:t>
            </a:r>
            <a:r>
              <a:rPr lang="lv-LV" dirty="0" smtClean="0"/>
              <a:t> - noskaidrot vai progesterona terapija palielinās dzīvi dzimuša skaitu sievietēm ar neskaidras etioloģijas IA. </a:t>
            </a:r>
            <a:r>
              <a:rPr lang="lv-LV" dirty="0" err="1" smtClean="0"/>
              <a:t>Randomi</a:t>
            </a:r>
            <a:r>
              <a:rPr lang="lv-LV" dirty="0" smtClean="0"/>
              <a:t> – 2x dienā </a:t>
            </a:r>
            <a:r>
              <a:rPr lang="en-US" dirty="0" smtClean="0"/>
              <a:t> </a:t>
            </a:r>
            <a:r>
              <a:rPr lang="lv-LV" dirty="0" smtClean="0"/>
              <a:t>vagināli supozitoriji ar 400mg </a:t>
            </a:r>
            <a:r>
              <a:rPr lang="lv-LV" dirty="0" err="1" smtClean="0"/>
              <a:t>mikronizētā</a:t>
            </a:r>
            <a:r>
              <a:rPr lang="lv-LV" dirty="0" smtClean="0"/>
              <a:t> progesterona vai placebo tūlīt pēc + </a:t>
            </a:r>
            <a:r>
              <a:rPr lang="lv-LV" dirty="0" err="1" smtClean="0"/>
              <a:t>gr.testa</a:t>
            </a:r>
            <a:r>
              <a:rPr lang="lv-LV" dirty="0" smtClean="0"/>
              <a:t> līdz 12 grūtniecības nedēļai.</a:t>
            </a:r>
            <a:r>
              <a:rPr lang="en-US" dirty="0" smtClean="0"/>
              <a:t> </a:t>
            </a:r>
            <a:endParaRPr lang="lv-LV" dirty="0" smtClean="0"/>
          </a:p>
          <a:p>
            <a:r>
              <a:rPr lang="en-US" dirty="0" smtClean="0"/>
              <a:t>836</a:t>
            </a:r>
            <a:r>
              <a:rPr lang="lv-LV" dirty="0" smtClean="0"/>
              <a:t> sievietes</a:t>
            </a:r>
            <a:r>
              <a:rPr lang="en-US" dirty="0" smtClean="0"/>
              <a:t> </a:t>
            </a:r>
            <a:r>
              <a:rPr lang="lv-LV" dirty="0" smtClean="0"/>
              <a:t> - saņēma </a:t>
            </a:r>
            <a:r>
              <a:rPr lang="en-US" dirty="0" err="1" smtClean="0"/>
              <a:t>progesteron</a:t>
            </a:r>
            <a:r>
              <a:rPr lang="lv-LV" dirty="0" smtClean="0"/>
              <a:t>u</a:t>
            </a:r>
            <a:r>
              <a:rPr lang="en-US" dirty="0" smtClean="0"/>
              <a:t> (404 ) </a:t>
            </a:r>
            <a:r>
              <a:rPr lang="lv-LV" dirty="0" smtClean="0"/>
              <a:t>vai</a:t>
            </a:r>
            <a:r>
              <a:rPr lang="en-US" dirty="0" smtClean="0"/>
              <a:t> placebo (432 ). </a:t>
            </a:r>
            <a:r>
              <a:rPr lang="lv-LV" dirty="0" smtClean="0"/>
              <a:t>Pētījumu pabeidza - </a:t>
            </a:r>
            <a:r>
              <a:rPr lang="en-US" dirty="0" smtClean="0"/>
              <a:t>98.8% (826 </a:t>
            </a:r>
            <a:r>
              <a:rPr lang="lv-LV" dirty="0" smtClean="0"/>
              <a:t>no</a:t>
            </a:r>
            <a:r>
              <a:rPr lang="en-US" dirty="0" smtClean="0"/>
              <a:t> 836 ). </a:t>
            </a:r>
            <a:r>
              <a:rPr lang="lv-LV" dirty="0" smtClean="0"/>
              <a:t>Dzīvi dzimušo skaits - </a:t>
            </a:r>
            <a:r>
              <a:rPr lang="en-US" dirty="0" smtClean="0"/>
              <a:t> 65.8% (262 </a:t>
            </a:r>
            <a:r>
              <a:rPr lang="lv-LV" dirty="0" smtClean="0"/>
              <a:t>no</a:t>
            </a:r>
            <a:r>
              <a:rPr lang="en-US" dirty="0" smtClean="0"/>
              <a:t> 398 ) </a:t>
            </a:r>
            <a:r>
              <a:rPr lang="lv-LV" dirty="0" smtClean="0"/>
              <a:t>progesterona grupā un</a:t>
            </a:r>
            <a:r>
              <a:rPr lang="en-US" dirty="0" smtClean="0"/>
              <a:t>  63.3% (271 </a:t>
            </a:r>
            <a:r>
              <a:rPr lang="lv-LV" dirty="0" smtClean="0"/>
              <a:t>no</a:t>
            </a:r>
            <a:r>
              <a:rPr lang="en-US" dirty="0" smtClean="0"/>
              <a:t> 428 ) placebo </a:t>
            </a:r>
            <a:r>
              <a:rPr lang="en-US" dirty="0" err="1" smtClean="0"/>
              <a:t>gr</a:t>
            </a:r>
            <a:r>
              <a:rPr lang="lv-LV" dirty="0" err="1" smtClean="0"/>
              <a:t>upā</a:t>
            </a:r>
            <a:r>
              <a:rPr lang="en-US" dirty="0" smtClean="0"/>
              <a:t> (</a:t>
            </a:r>
            <a:r>
              <a:rPr lang="lv-LV" dirty="0" smtClean="0"/>
              <a:t> RR</a:t>
            </a:r>
            <a:r>
              <a:rPr lang="en-US" dirty="0" smtClean="0"/>
              <a:t>1.04; 95%  [CI], 0.94 to 1.15;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4077072"/>
            <a:ext cx="6912768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lv-LV" b="1" dirty="0" smtClean="0"/>
          </a:p>
          <a:p>
            <a:r>
              <a:rPr lang="en-US" b="1" u="sng" dirty="0" smtClean="0"/>
              <a:t>Conclusions</a:t>
            </a:r>
          </a:p>
          <a:p>
            <a:r>
              <a:rPr lang="en-US" dirty="0" smtClean="0"/>
              <a:t>Progesterone therapy in the first trimester of pregnancy did not</a:t>
            </a:r>
            <a:endParaRPr lang="lv-LV" dirty="0" smtClean="0"/>
          </a:p>
          <a:p>
            <a:r>
              <a:rPr lang="en-US" dirty="0" smtClean="0"/>
              <a:t> result in a significantly higher rate of live births among</a:t>
            </a:r>
            <a:endParaRPr lang="lv-LV" dirty="0" smtClean="0"/>
          </a:p>
          <a:p>
            <a:r>
              <a:rPr lang="en-US" dirty="0" smtClean="0"/>
              <a:t> women with a history of unexplained recurrent miscarriages.</a:t>
            </a:r>
            <a:endParaRPr lang="lv-LV" dirty="0" smtClean="0"/>
          </a:p>
          <a:p>
            <a:r>
              <a:rPr lang="en-US" sz="1200" i="1" dirty="0" smtClean="0"/>
              <a:t> (Funded by the United Kingdom National Institute of Health Research; </a:t>
            </a:r>
            <a:endParaRPr lang="lv-LV" sz="1200" i="1" dirty="0" smtClean="0"/>
          </a:p>
          <a:p>
            <a:r>
              <a:rPr lang="en-US" sz="1200" i="1" dirty="0" smtClean="0"/>
              <a:t>PROMISE Current Controlled Trials number, </a:t>
            </a:r>
            <a:r>
              <a:rPr lang="en-US" sz="1200" i="1" dirty="0" smtClean="0">
                <a:hlinkClick r:id="rId2"/>
              </a:rPr>
              <a:t>ISRCTN92644181</a:t>
            </a:r>
            <a:r>
              <a:rPr lang="en-US" sz="1200" i="1" dirty="0" smtClean="0"/>
              <a:t>.)</a:t>
            </a:r>
            <a:r>
              <a:rPr lang="lv-LV" sz="1200" i="1" dirty="0" smtClean="0"/>
              <a:t> </a:t>
            </a:r>
          </a:p>
          <a:p>
            <a:r>
              <a:rPr lang="lv-LV" sz="1200" i="1" dirty="0" smtClean="0"/>
              <a:t>N </a:t>
            </a:r>
            <a:r>
              <a:rPr lang="lv-LV" sz="1200" i="1" dirty="0" err="1" smtClean="0"/>
              <a:t>Engl</a:t>
            </a:r>
            <a:r>
              <a:rPr lang="lv-LV" sz="1200" i="1" dirty="0" smtClean="0"/>
              <a:t> J </a:t>
            </a:r>
            <a:r>
              <a:rPr lang="lv-LV" sz="1200" i="1" dirty="0" err="1" smtClean="0"/>
              <a:t>Med</a:t>
            </a:r>
            <a:r>
              <a:rPr lang="lv-LV" sz="1200" i="1" dirty="0" smtClean="0"/>
              <a:t> 2015; 373:2141-2148</a:t>
            </a:r>
            <a:r>
              <a:rPr lang="lv-LV" sz="1200" i="1" dirty="0" smtClean="0">
                <a:hlinkClick r:id="rId3"/>
              </a:rPr>
              <a:t>November 26, 2015</a:t>
            </a:r>
            <a:r>
              <a:rPr lang="lv-LV" sz="1200" i="1" dirty="0" smtClean="0"/>
              <a:t>DOI: 10.1056/NEJMoa1504927</a:t>
            </a:r>
          </a:p>
          <a:p>
            <a:endParaRPr lang="en-US" dirty="0" smtClean="0"/>
          </a:p>
          <a:p>
            <a:endParaRPr lang="lv-LV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007732"/>
            <a:ext cx="8424936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285750" algn="l"/>
              </a:tabLst>
            </a:pPr>
            <a:r>
              <a:rPr lang="lv-LV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Agrīna grūtniecības neiznēsāšana ( </a:t>
            </a:r>
            <a:r>
              <a:rPr lang="lv-LV" sz="20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AGN</a:t>
            </a:r>
            <a:r>
              <a:rPr lang="lv-LV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)</a:t>
            </a:r>
            <a:r>
              <a:rPr kumimoji="0" lang="lv-LV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parasti ir </a:t>
            </a:r>
            <a:r>
              <a:rPr kumimoji="0" lang="lv-LV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primāra</a:t>
            </a:r>
            <a:r>
              <a:rPr kumimoji="0" lang="lv-LV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- saistīta ar embrija </a:t>
            </a:r>
            <a:r>
              <a:rPr kumimoji="0" lang="lv-LV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sporadisko</a:t>
            </a:r>
            <a:r>
              <a:rPr kumimoji="0" lang="lv-LV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lv-LV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aneiploidīju</a:t>
            </a:r>
            <a:r>
              <a:rPr kumimoji="0" lang="lv-LV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retāk tā</a:t>
            </a:r>
            <a:r>
              <a:rPr kumimoji="0" lang="lv-LV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lv-LV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var būt arī</a:t>
            </a:r>
            <a:r>
              <a:rPr kumimoji="0" lang="lv-LV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lv-LV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sekundāra</a:t>
            </a:r>
            <a:r>
              <a:rPr kumimoji="0" lang="lv-LV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- dēļ</a:t>
            </a:r>
            <a:r>
              <a:rPr kumimoji="0" lang="lv-LV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lv-LV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citiem faktoriem.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285750" algn="l"/>
              </a:tabLst>
            </a:pPr>
            <a:endParaRPr kumimoji="0" lang="lv-LV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285750" algn="l"/>
              </a:tabLst>
            </a:pPr>
            <a:r>
              <a:rPr kumimoji="0" lang="lv-LV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Sekundārā</a:t>
            </a:r>
            <a:r>
              <a:rPr kumimoji="0" lang="lv-LV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 </a:t>
            </a:r>
            <a:r>
              <a:rPr kumimoji="0" lang="lv-LV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AGN</a:t>
            </a:r>
            <a:r>
              <a:rPr kumimoji="0" lang="lv-LV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iemesli</a:t>
            </a:r>
            <a:r>
              <a:rPr kumimoji="0" lang="lv-LV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</a:t>
            </a:r>
            <a:endParaRPr kumimoji="0" lang="lv-LV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285750" algn="l"/>
              </a:tabLst>
            </a:pPr>
            <a:r>
              <a:rPr kumimoji="0" lang="lv-LV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Antifosfolipīdu</a:t>
            </a:r>
            <a:r>
              <a:rPr kumimoji="0" lang="lv-LV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sindroms.</a:t>
            </a:r>
            <a:endParaRPr kumimoji="0" lang="lv-LV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285750" algn="l"/>
              </a:tabLst>
            </a:pPr>
            <a:r>
              <a:rPr kumimoji="0" lang="lv-LV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Iedzimtas </a:t>
            </a:r>
            <a:r>
              <a:rPr kumimoji="0" lang="lv-LV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trombofīlijas</a:t>
            </a:r>
            <a:r>
              <a:rPr kumimoji="0" lang="lv-LV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kumimoji="0" lang="lv-LV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antitrombīna</a:t>
            </a:r>
            <a:r>
              <a:rPr kumimoji="0" lang="lv-LV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proteīnu C/S deficīts, V </a:t>
            </a:r>
            <a:r>
              <a:rPr kumimoji="0" lang="lv-LV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Leidena</a:t>
            </a:r>
            <a:r>
              <a:rPr kumimoji="0" lang="lv-LV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faktora mutācija, </a:t>
            </a:r>
            <a:r>
              <a:rPr kumimoji="0" lang="lv-LV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hiperhomocisteinēmija</a:t>
            </a:r>
            <a:r>
              <a:rPr kumimoji="0" lang="lv-LV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).</a:t>
            </a:r>
            <a:endParaRPr kumimoji="0" lang="lv-LV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285750" algn="l"/>
              </a:tabLst>
            </a:pPr>
            <a:r>
              <a:rPr kumimoji="0" lang="lv-LV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Dzemdes patoloģija.</a:t>
            </a:r>
            <a:endParaRPr kumimoji="0" lang="lv-LV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285750" algn="l"/>
              </a:tabLst>
            </a:pPr>
            <a:r>
              <a:rPr kumimoji="0" lang="lv-LV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Slikti kompensēts cukura diabēts vai vairogdziedzera patoloģija.</a:t>
            </a:r>
            <a:endParaRPr kumimoji="0" lang="lv-LV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285750" algn="l"/>
              </a:tabLst>
            </a:pPr>
            <a:r>
              <a:rPr kumimoji="0" lang="lv-LV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Aptauko</a:t>
            </a:r>
            <a:r>
              <a:rPr kumimoji="0" lang="lv-LV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Arial Unicode MS" pitchFamily="34" charset="-128"/>
                <a:cs typeface="Times New Roman" pitchFamily="18" charset="0"/>
              </a:rPr>
              <a:t>š</a:t>
            </a:r>
            <a:r>
              <a:rPr kumimoji="0" lang="lv-LV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anās, ja apaugļo</a:t>
            </a:r>
            <a:r>
              <a:rPr kumimoji="0" lang="lv-LV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Arial Unicode MS" pitchFamily="34" charset="-128"/>
                <a:cs typeface="Times New Roman" pitchFamily="18" charset="0"/>
              </a:rPr>
              <a:t>š</a:t>
            </a:r>
            <a:r>
              <a:rPr kumimoji="0" lang="lv-LV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anas notiek ar ART.</a:t>
            </a:r>
            <a:endParaRPr kumimoji="0" lang="lv-LV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285750" algn="l"/>
              </a:tabLst>
            </a:pPr>
            <a:r>
              <a:rPr kumimoji="0" lang="lv-LV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Mātes infekcijas.</a:t>
            </a:r>
            <a:endParaRPr kumimoji="0" lang="lv-LV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285750" algn="l"/>
              </a:tabLst>
            </a:pPr>
            <a:r>
              <a:rPr kumimoji="0" lang="lv-LV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Nepietieko</a:t>
            </a:r>
            <a:r>
              <a:rPr kumimoji="0" lang="lv-LV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Arial Unicode MS" pitchFamily="34" charset="-128"/>
                <a:cs typeface="Times New Roman" pitchFamily="18" charset="0"/>
              </a:rPr>
              <a:t>š</a:t>
            </a:r>
            <a:r>
              <a:rPr kumimoji="0" lang="lv-LV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 progesterona sekrēcija</a:t>
            </a:r>
            <a:r>
              <a:rPr kumimoji="0" lang="lv-LV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lv-LV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285750" algn="l"/>
              </a:tabLst>
            </a:pPr>
            <a:r>
              <a:rPr kumimoji="0" lang="lv-LV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Vecāku ģenētiska patoloģija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285750" algn="l"/>
              </a:tabLst>
            </a:pPr>
            <a:endParaRPr kumimoji="0" lang="lv-LV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285750" algn="l"/>
              </a:tabLst>
            </a:pPr>
            <a:r>
              <a:rPr kumimoji="0" lang="lv-LV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IA</a:t>
            </a:r>
            <a:r>
              <a:rPr kumimoji="0" lang="lv-LV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iemesls visbiežāk kāds ir </a:t>
            </a:r>
            <a:r>
              <a:rPr kumimoji="0" lang="lv-LV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sekundāra</a:t>
            </a:r>
            <a:r>
              <a:rPr kumimoji="0" lang="lv-LV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 agrīnas</a:t>
            </a:r>
            <a:r>
              <a:rPr kumimoji="0" lang="lv-LV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grūtniecības neiznēsāšanas</a:t>
            </a:r>
            <a:r>
              <a:rPr kumimoji="0" lang="lv-LV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veids.</a:t>
            </a:r>
            <a:endParaRPr kumimoji="0" lang="lv-LV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Progesterons un I trimestra </a:t>
            </a:r>
            <a:r>
              <a:rPr lang="lv-LV" dirty="0" err="1" smtClean="0"/>
              <a:t>imunomodulācija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v-LV" dirty="0" smtClean="0"/>
              <a:t>Arvien tiek pētīta mātes un embrija savstarpējā imunoloģiskā mijiedarbība</a:t>
            </a:r>
          </a:p>
          <a:p>
            <a:r>
              <a:rPr lang="lv-LV" dirty="0" smtClean="0"/>
              <a:t>Embrijs – </a:t>
            </a:r>
            <a:r>
              <a:rPr lang="lv-LV" dirty="0" err="1" smtClean="0"/>
              <a:t>semi-allotransplentants</a:t>
            </a:r>
            <a:endParaRPr lang="lv-LV" dirty="0" smtClean="0"/>
          </a:p>
          <a:p>
            <a:r>
              <a:rPr lang="lv-LV" dirty="0" smtClean="0"/>
              <a:t>Progesterona imunoloģiskās iedarbības modulators – progesterona inducētais bloķējošais faktors</a:t>
            </a:r>
          </a:p>
          <a:p>
            <a:pPr lvl="1"/>
            <a:r>
              <a:rPr lang="lv-LV" dirty="0" smtClean="0"/>
              <a:t>Regulē progesterona </a:t>
            </a:r>
            <a:r>
              <a:rPr lang="lv-LV" dirty="0" err="1" smtClean="0"/>
              <a:t>iedabību</a:t>
            </a:r>
            <a:r>
              <a:rPr lang="lv-LV" dirty="0" smtClean="0"/>
              <a:t> ar </a:t>
            </a:r>
            <a:r>
              <a:rPr lang="lv-LV" dirty="0" err="1" smtClean="0"/>
              <a:t>antiabortīvu</a:t>
            </a:r>
            <a:r>
              <a:rPr lang="lv-LV" dirty="0" smtClean="0"/>
              <a:t> iedarbību</a:t>
            </a:r>
          </a:p>
          <a:p>
            <a:r>
              <a:rPr lang="lv-LV" dirty="0" smtClean="0"/>
              <a:t>Uzskata, ka sievietēm ar IA ir nevis zems </a:t>
            </a:r>
            <a:r>
              <a:rPr lang="lv-LV" dirty="0" err="1" smtClean="0"/>
              <a:t>Pg</a:t>
            </a:r>
            <a:r>
              <a:rPr lang="lv-LV" dirty="0" smtClean="0"/>
              <a:t> līmenis, bet zems PIBF ( Th1/Th2, NK, TNF, IL-1, IL-10.....)</a:t>
            </a:r>
            <a:endParaRPr lang="lv-LV" dirty="0"/>
          </a:p>
        </p:txBody>
      </p:sp>
      <p:pic>
        <p:nvPicPr>
          <p:cNvPr id="82946" name="Picture 2" descr="http://eduardoochoa.com/joomla/images/stories/juegos/laberinto/laberinto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97152"/>
            <a:ext cx="7848872" cy="1613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Kā tad īsti ir ar progesterona terapiju???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 smtClean="0"/>
              <a:t>Progesterona noteikšana serumā</a:t>
            </a:r>
          </a:p>
          <a:p>
            <a:pPr lvl="2"/>
            <a:r>
              <a:rPr lang="lv-LV" dirty="0" smtClean="0"/>
              <a:t>Viszemākais dzīvotspējīgas grūtniecības </a:t>
            </a:r>
            <a:r>
              <a:rPr lang="lv-LV" dirty="0" err="1" smtClean="0"/>
              <a:t>Pg-</a:t>
            </a:r>
            <a:r>
              <a:rPr lang="lv-LV" dirty="0" smtClean="0"/>
              <a:t> 5,1ng/lm</a:t>
            </a:r>
          </a:p>
          <a:p>
            <a:pPr lvl="2"/>
            <a:r>
              <a:rPr lang="lv-LV" dirty="0" err="1" smtClean="0"/>
              <a:t>Pg</a:t>
            </a:r>
            <a:r>
              <a:rPr lang="lv-LV" dirty="0" smtClean="0"/>
              <a:t>≥ 25ng/ml – 97% dzīvotspējīga grūtniecība</a:t>
            </a:r>
          </a:p>
          <a:p>
            <a:pPr lvl="2"/>
            <a:r>
              <a:rPr lang="lv-LV" dirty="0" smtClean="0"/>
              <a:t>≤ 12-15ng/ml – draudoša grūtniecības pārtraukšanās</a:t>
            </a:r>
          </a:p>
          <a:p>
            <a:r>
              <a:rPr lang="lv-LV" dirty="0" smtClean="0"/>
              <a:t>Vienreizēja progesterona noteikšana var būt kļūdaina, jo progesterona fluktuācijas ir 10-kārtīgas /24 stundu laikā</a:t>
            </a:r>
          </a:p>
          <a:p>
            <a:r>
              <a:rPr lang="lv-LV" dirty="0" smtClean="0"/>
              <a:t>Progesterona līmenis var būt “normāls’, bet ir progesterona receptoru deficīts</a:t>
            </a:r>
          </a:p>
          <a:p>
            <a:r>
              <a:rPr lang="lv-LV" dirty="0" smtClean="0"/>
              <a:t>Patoloģiski embriju rada zemu </a:t>
            </a:r>
            <a:r>
              <a:rPr lang="lv-LV" dirty="0" err="1" smtClean="0"/>
              <a:t>hCG</a:t>
            </a:r>
            <a:r>
              <a:rPr lang="lv-LV" dirty="0" smtClean="0"/>
              <a:t> līmeni, kas savukārt rada zemu progesterona līmeni → zems progesterons nav iemesls , bet sekas</a:t>
            </a:r>
          </a:p>
          <a:p>
            <a:endParaRPr lang="lv-LV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05800" cy="1066800"/>
          </a:xfrm>
        </p:spPr>
        <p:txBody>
          <a:bodyPr>
            <a:noAutofit/>
          </a:bodyPr>
          <a:lstStyle/>
          <a:p>
            <a:r>
              <a:rPr lang="lv-LV" sz="3600" dirty="0" err="1" smtClean="0"/>
              <a:t>Didrogesterons</a:t>
            </a:r>
            <a:r>
              <a:rPr lang="lv-LV" sz="3600" dirty="0" smtClean="0"/>
              <a:t> un </a:t>
            </a:r>
            <a:r>
              <a:rPr lang="lv-LV" sz="3600" dirty="0" err="1" smtClean="0"/>
              <a:t>mikronizētais</a:t>
            </a:r>
            <a:r>
              <a:rPr lang="lv-LV" sz="3600" dirty="0" smtClean="0"/>
              <a:t> progesterons </a:t>
            </a:r>
            <a:endParaRPr lang="lv-LV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3963988" cy="639762"/>
          </a:xfrm>
        </p:spPr>
        <p:txBody>
          <a:bodyPr/>
          <a:lstStyle/>
          <a:p>
            <a:r>
              <a:rPr lang="lv-LV" dirty="0" err="1" smtClean="0"/>
              <a:t>Didrogesterons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800600"/>
          </a:xfrm>
        </p:spPr>
        <p:txBody>
          <a:bodyPr>
            <a:noAutofit/>
          </a:bodyPr>
          <a:lstStyle/>
          <a:p>
            <a:r>
              <a:rPr lang="lv-LV" sz="1800" dirty="0" smtClean="0"/>
              <a:t>Ķīmiskā struktūra  - </a:t>
            </a:r>
            <a:r>
              <a:rPr lang="lv-LV" sz="1800" dirty="0" err="1" smtClean="0"/>
              <a:t>retroprogesterons</a:t>
            </a:r>
            <a:r>
              <a:rPr lang="lv-LV" sz="1800" dirty="0" smtClean="0"/>
              <a:t> – C9 un C10 ir apgrieztā pozīcijā, ir papildus dubultā saite  starp C6 un C7 atomiem </a:t>
            </a:r>
          </a:p>
          <a:p>
            <a:r>
              <a:rPr lang="lv-LV" sz="1800" dirty="0" smtClean="0"/>
              <a:t>Sintēzes veids –</a:t>
            </a:r>
            <a:r>
              <a:rPr lang="lv-LV" sz="1800" dirty="0" err="1" smtClean="0"/>
              <a:t>pregnadienu</a:t>
            </a:r>
            <a:r>
              <a:rPr lang="lv-LV" sz="1800" dirty="0" smtClean="0"/>
              <a:t> transformē par </a:t>
            </a:r>
            <a:r>
              <a:rPr lang="lv-LV" sz="1800" dirty="0" err="1" smtClean="0"/>
              <a:t>didrogesteronu</a:t>
            </a:r>
            <a:r>
              <a:rPr lang="lv-LV" sz="1800" dirty="0" smtClean="0"/>
              <a:t> </a:t>
            </a:r>
            <a:r>
              <a:rPr lang="lv-LV" sz="1800" dirty="0" err="1" smtClean="0"/>
              <a:t>ultarvioletās</a:t>
            </a:r>
            <a:r>
              <a:rPr lang="lv-LV" sz="1800" dirty="0" smtClean="0"/>
              <a:t> gaismas ietekmē, tādējādi tas iegūst  </a:t>
            </a:r>
            <a:r>
              <a:rPr lang="lv-LV" sz="1800" dirty="0" err="1" smtClean="0"/>
              <a:t>mikronizētu</a:t>
            </a:r>
            <a:r>
              <a:rPr lang="lv-LV" sz="1800" dirty="0" smtClean="0"/>
              <a:t> tabletes zāļu formu ar augstu  </a:t>
            </a:r>
            <a:r>
              <a:rPr lang="lv-LV" sz="1800" dirty="0" err="1" smtClean="0"/>
              <a:t>biopieejamību</a:t>
            </a:r>
            <a:r>
              <a:rPr lang="lv-LV" sz="1800" dirty="0" smtClean="0"/>
              <a:t> iekšķīgai lietošanai</a:t>
            </a:r>
          </a:p>
          <a:p>
            <a:r>
              <a:rPr lang="lv-LV" sz="1800" dirty="0" smtClean="0"/>
              <a:t>Ievades veids – tikai perorālai lietošanai</a:t>
            </a:r>
          </a:p>
          <a:p>
            <a:r>
              <a:rPr lang="lv-LV" sz="1800" dirty="0" smtClean="0"/>
              <a:t>T </a:t>
            </a:r>
            <a:r>
              <a:rPr lang="lv-LV" sz="1800" dirty="0" err="1" smtClean="0"/>
              <a:t>max</a:t>
            </a:r>
            <a:r>
              <a:rPr lang="lv-LV" sz="1800" dirty="0" smtClean="0"/>
              <a:t> variē no 0,5-2,5 </a:t>
            </a:r>
            <a:r>
              <a:rPr lang="lv-LV" sz="1800" dirty="0" err="1" smtClean="0"/>
              <a:t>st</a:t>
            </a:r>
            <a:endParaRPr lang="lv-LV" sz="1800" dirty="0" smtClean="0"/>
          </a:p>
          <a:p>
            <a:r>
              <a:rPr lang="lv-LV" sz="1800" dirty="0" smtClean="0"/>
              <a:t>Absolūtā </a:t>
            </a:r>
            <a:r>
              <a:rPr lang="lv-LV" sz="1800" dirty="0" err="1" smtClean="0"/>
              <a:t>biopieejamība</a:t>
            </a:r>
            <a:r>
              <a:rPr lang="lv-LV" sz="1800" dirty="0" smtClean="0"/>
              <a:t> ir 28%</a:t>
            </a:r>
            <a:endParaRPr lang="lv-LV" sz="2000" dirty="0" smtClean="0"/>
          </a:p>
          <a:p>
            <a:pPr>
              <a:buNone/>
            </a:pPr>
            <a:endParaRPr lang="lv-LV" sz="2000" i="1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06680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lv-LV" dirty="0" err="1" smtClean="0"/>
              <a:t>Mikronizētais</a:t>
            </a:r>
            <a:r>
              <a:rPr lang="lv-LV" dirty="0" smtClean="0"/>
              <a:t> progesterons</a:t>
            </a:r>
            <a:endParaRPr lang="lv-LV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76400"/>
            <a:ext cx="4041775" cy="5181600"/>
          </a:xfrm>
        </p:spPr>
        <p:txBody>
          <a:bodyPr>
            <a:noAutofit/>
          </a:bodyPr>
          <a:lstStyle/>
          <a:p>
            <a:r>
              <a:rPr lang="lv-LV" sz="1800" dirty="0" smtClean="0"/>
              <a:t>Ķīmiskā struktūra  - identiska dabiskajam progesteronam</a:t>
            </a:r>
          </a:p>
          <a:p>
            <a:r>
              <a:rPr lang="lv-LV" sz="1800" dirty="0" smtClean="0"/>
              <a:t>Sintēzes veids – ķīmiskas sintēzes ceļā no augiem – </a:t>
            </a:r>
            <a:r>
              <a:rPr lang="lv-LV" sz="1800" i="1" dirty="0" err="1" smtClean="0"/>
              <a:t>Dioscorea</a:t>
            </a:r>
            <a:r>
              <a:rPr lang="lv-LV" sz="1800" i="1" dirty="0" smtClean="0"/>
              <a:t> </a:t>
            </a:r>
            <a:r>
              <a:rPr lang="lv-LV" sz="1800" i="1" dirty="0" err="1" smtClean="0"/>
              <a:t>mexicana,Dioscorea</a:t>
            </a:r>
            <a:r>
              <a:rPr lang="lv-LV" sz="1800" i="1" dirty="0" smtClean="0"/>
              <a:t> </a:t>
            </a:r>
            <a:r>
              <a:rPr lang="lv-LV" sz="1800" i="1" dirty="0" err="1" smtClean="0"/>
              <a:t>villosa</a:t>
            </a:r>
            <a:r>
              <a:rPr lang="lv-LV" sz="1800" i="1" dirty="0" smtClean="0"/>
              <a:t>, </a:t>
            </a:r>
            <a:r>
              <a:rPr lang="lv-LV" sz="1800" i="1" dirty="0" err="1" smtClean="0"/>
              <a:t>Dioscorea</a:t>
            </a:r>
            <a:r>
              <a:rPr lang="lv-LV" sz="1800" i="1" dirty="0" smtClean="0"/>
              <a:t> </a:t>
            </a:r>
            <a:r>
              <a:rPr lang="lv-LV" sz="1800" i="1" dirty="0" err="1" smtClean="0"/>
              <a:t>polygonoides</a:t>
            </a:r>
            <a:endParaRPr lang="lv-LV" sz="1800" i="1" dirty="0" smtClean="0"/>
          </a:p>
          <a:p>
            <a:r>
              <a:rPr lang="lv-LV" sz="1800" dirty="0" smtClean="0"/>
              <a:t>Ievades veids  -  perorālais un vaginālais</a:t>
            </a:r>
          </a:p>
          <a:p>
            <a:r>
              <a:rPr lang="lv-LV" sz="1800" dirty="0" smtClean="0"/>
              <a:t>Metabolisms- identisks dabiskā progesterona metabolismam</a:t>
            </a:r>
          </a:p>
          <a:p>
            <a:r>
              <a:rPr lang="lv-LV" sz="1800" dirty="0" smtClean="0"/>
              <a:t>Lietojot per </a:t>
            </a:r>
            <a:r>
              <a:rPr lang="lv-LV" sz="1800" dirty="0" err="1" smtClean="0"/>
              <a:t>os</a:t>
            </a:r>
            <a:r>
              <a:rPr lang="lv-LV" sz="1800" dirty="0" smtClean="0"/>
              <a:t>  </a:t>
            </a:r>
            <a:r>
              <a:rPr lang="lv-LV" sz="1800" dirty="0" err="1" smtClean="0"/>
              <a:t>Tmax</a:t>
            </a:r>
            <a:r>
              <a:rPr lang="lv-LV" sz="1800" dirty="0" smtClean="0"/>
              <a:t> sasniedz  2-3 </a:t>
            </a:r>
            <a:r>
              <a:rPr lang="lv-LV" sz="1800" dirty="0" err="1" smtClean="0"/>
              <a:t>st</a:t>
            </a:r>
            <a:r>
              <a:rPr lang="lv-LV" sz="1800" dirty="0" smtClean="0"/>
              <a:t> . laikā un tā ir stabila 12 st.</a:t>
            </a:r>
          </a:p>
          <a:p>
            <a:r>
              <a:rPr lang="lv-LV" sz="1800" dirty="0" err="1" smtClean="0"/>
              <a:t>Pusizvades</a:t>
            </a:r>
            <a:r>
              <a:rPr lang="lv-LV" sz="1800" dirty="0" smtClean="0"/>
              <a:t> periods 16-18 st.</a:t>
            </a:r>
          </a:p>
          <a:p>
            <a:r>
              <a:rPr lang="lv-LV" sz="1800" dirty="0" smtClean="0"/>
              <a:t>Absolūtā </a:t>
            </a:r>
            <a:r>
              <a:rPr lang="lv-LV" sz="1800" dirty="0" err="1" smtClean="0"/>
              <a:t>biopieejamība</a:t>
            </a:r>
            <a:r>
              <a:rPr lang="lv-LV" sz="1800" dirty="0" smtClean="0"/>
              <a:t> ir 6-8%</a:t>
            </a:r>
          </a:p>
          <a:p>
            <a:pPr>
              <a:buNone/>
            </a:pPr>
            <a:r>
              <a:rPr lang="lv-LV" sz="2400" dirty="0" smtClean="0"/>
              <a:t> </a:t>
            </a:r>
            <a:endParaRPr lang="lv-LV" sz="2400" i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762000" y="6248400"/>
            <a:ext cx="274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lv-LV" sz="1200" i="1" dirty="0" err="1" smtClean="0"/>
              <a:t>Schindler</a:t>
            </a:r>
            <a:r>
              <a:rPr lang="lv-LV" sz="1200" i="1" dirty="0" smtClean="0"/>
              <a:t> 2009,  Simon,1993</a:t>
            </a:r>
            <a:endParaRPr lang="lv-LV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Dabīgā progesterona metabolisms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v-LV" dirty="0" smtClean="0"/>
              <a:t>P/O ordinētā progesterona </a:t>
            </a:r>
            <a:r>
              <a:rPr lang="lv-LV" dirty="0" err="1" smtClean="0"/>
              <a:t>metabolizāciju</a:t>
            </a:r>
            <a:r>
              <a:rPr lang="lv-LV" dirty="0" smtClean="0"/>
              <a:t> ietekmē:</a:t>
            </a:r>
          </a:p>
          <a:p>
            <a:pPr lvl="1"/>
            <a:r>
              <a:rPr lang="lv-LV" dirty="0" smtClean="0"/>
              <a:t>Zarnu traktā – baktērijas ar 5b-reduktāzi</a:t>
            </a:r>
          </a:p>
          <a:p>
            <a:pPr lvl="1"/>
            <a:r>
              <a:rPr lang="lv-LV" dirty="0" smtClean="0"/>
              <a:t>Zarnu sieniņā – 5a-reduktāze</a:t>
            </a:r>
          </a:p>
          <a:p>
            <a:pPr lvl="1"/>
            <a:r>
              <a:rPr lang="lv-LV" dirty="0" smtClean="0"/>
              <a:t>Aknās – 5b-reduktāze, 3a un 20a </a:t>
            </a:r>
            <a:r>
              <a:rPr lang="lv-LV" dirty="0" err="1" smtClean="0"/>
              <a:t>hidroksilāze</a:t>
            </a:r>
            <a:endParaRPr lang="lv-LV" dirty="0" smtClean="0"/>
          </a:p>
          <a:p>
            <a:pPr lvl="1"/>
            <a:r>
              <a:rPr lang="lv-LV" dirty="0" smtClean="0"/>
              <a:t>Novēro 5a un 5b-pregnanolona ( GABA) un </a:t>
            </a:r>
            <a:r>
              <a:rPr lang="lv-LV" dirty="0" err="1" smtClean="0"/>
              <a:t>pregnandiona</a:t>
            </a:r>
            <a:r>
              <a:rPr lang="lv-LV" dirty="0" smtClean="0"/>
              <a:t> pieaugumu ( ar </a:t>
            </a:r>
            <a:r>
              <a:rPr lang="lv-LV" dirty="0" err="1" smtClean="0"/>
              <a:t>antimitotisku</a:t>
            </a:r>
            <a:r>
              <a:rPr lang="lv-LV" dirty="0" smtClean="0"/>
              <a:t> un </a:t>
            </a:r>
            <a:r>
              <a:rPr lang="lv-LV" dirty="0" err="1" smtClean="0"/>
              <a:t>tokolītisku</a:t>
            </a:r>
            <a:r>
              <a:rPr lang="lv-LV" dirty="0" smtClean="0"/>
              <a:t> aktivitāti )</a:t>
            </a:r>
          </a:p>
          <a:p>
            <a:pPr lvl="1">
              <a:buNone/>
            </a:pPr>
            <a:endParaRPr lang="lv-LV" dirty="0" smtClean="0"/>
          </a:p>
          <a:p>
            <a:r>
              <a:rPr lang="lv-LV" dirty="0" smtClean="0"/>
              <a:t>Vagināla progesterona ordinācija:</a:t>
            </a:r>
          </a:p>
          <a:p>
            <a:pPr lvl="1"/>
            <a:r>
              <a:rPr lang="lv-LV" dirty="0" smtClean="0"/>
              <a:t>Normālai maksts </a:t>
            </a:r>
            <a:r>
              <a:rPr lang="lv-LV" dirty="0" err="1" smtClean="0"/>
              <a:t>mikroflorai</a:t>
            </a:r>
            <a:r>
              <a:rPr lang="lv-LV" dirty="0" smtClean="0"/>
              <a:t> un gļotādai nav 5a un 5b-reduktāze</a:t>
            </a:r>
          </a:p>
          <a:p>
            <a:pPr lvl="1"/>
            <a:r>
              <a:rPr lang="lv-LV" dirty="0" smtClean="0"/>
              <a:t>Pēc vaginālas progesterona ordinācijas novēro tikai nelielu 5a-pregnanolona pieaugumu</a:t>
            </a:r>
          </a:p>
          <a:p>
            <a:pPr lvl="1"/>
            <a:endParaRPr lang="lv-LV" dirty="0" smtClean="0"/>
          </a:p>
          <a:p>
            <a:pPr lvl="1">
              <a:buNone/>
            </a:pPr>
            <a:endParaRPr lang="lv-LV" dirty="0" smtClean="0"/>
          </a:p>
          <a:p>
            <a:pPr lvl="1"/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 dirty="0" err="1" smtClean="0"/>
              <a:t>Didrogesterons</a:t>
            </a:r>
            <a:r>
              <a:rPr lang="lv-LV" sz="3600" dirty="0" smtClean="0"/>
              <a:t> un </a:t>
            </a:r>
            <a:r>
              <a:rPr lang="lv-LV" sz="3600" dirty="0" err="1" smtClean="0"/>
              <a:t>mikronizētais</a:t>
            </a:r>
            <a:r>
              <a:rPr lang="lv-LV" sz="3600" dirty="0" smtClean="0"/>
              <a:t> progesterons </a:t>
            </a:r>
            <a:endParaRPr lang="lv-LV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59352"/>
          </a:xfrm>
        </p:spPr>
        <p:txBody>
          <a:bodyPr/>
          <a:lstStyle/>
          <a:p>
            <a:r>
              <a:rPr lang="lv-LV" dirty="0" err="1" smtClean="0"/>
              <a:t>Didrogesterons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>
            <a:normAutofit/>
          </a:bodyPr>
          <a:lstStyle/>
          <a:p>
            <a:endParaRPr lang="lv-LV" dirty="0" smtClean="0"/>
          </a:p>
          <a:p>
            <a:r>
              <a:rPr lang="lv-LV" sz="2400" dirty="0" smtClean="0"/>
              <a:t>Tam nav  estrogēna, androgēna, anaboliska, </a:t>
            </a:r>
            <a:r>
              <a:rPr lang="lv-LV" sz="2400" dirty="0" err="1" smtClean="0"/>
              <a:t>kortikosteroīdiem</a:t>
            </a:r>
            <a:r>
              <a:rPr lang="lv-LV" sz="2400" dirty="0" smtClean="0"/>
              <a:t> līdzīga un </a:t>
            </a:r>
            <a:r>
              <a:rPr lang="lv-LV" sz="2400" dirty="0" err="1" smtClean="0"/>
              <a:t>termogēna</a:t>
            </a:r>
            <a:r>
              <a:rPr lang="lv-LV" sz="2400" dirty="0" smtClean="0"/>
              <a:t> efekta</a:t>
            </a:r>
          </a:p>
          <a:p>
            <a:endParaRPr lang="lv-LV" sz="2000" b="1" dirty="0"/>
          </a:p>
          <a:p>
            <a:pPr>
              <a:buNone/>
            </a:pPr>
            <a:endParaRPr lang="lv-LV" sz="2000" b="1" dirty="0" smtClean="0"/>
          </a:p>
          <a:p>
            <a:endParaRPr lang="lv-LV" sz="2000" b="1" dirty="0"/>
          </a:p>
          <a:p>
            <a:endParaRPr lang="lv-LV" sz="2000" b="1" dirty="0" smtClean="0"/>
          </a:p>
          <a:p>
            <a:endParaRPr lang="lv-LV" sz="2000" b="1" dirty="0"/>
          </a:p>
          <a:p>
            <a:endParaRPr lang="lv-LV" sz="2000" i="1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lv-LV" sz="1600" i="1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lv-LV" sz="1600" i="1" dirty="0">
              <a:solidFill>
                <a:prstClr val="black"/>
              </a:solidFill>
            </a:endParaRPr>
          </a:p>
          <a:p>
            <a:pPr>
              <a:buNone/>
            </a:pPr>
            <a:endParaRPr lang="lv-LV" sz="1600" i="1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lv-LV" sz="1600" i="1" dirty="0">
              <a:solidFill>
                <a:prstClr val="black"/>
              </a:solidFill>
            </a:endParaRPr>
          </a:p>
          <a:p>
            <a:pPr>
              <a:buNone/>
            </a:pPr>
            <a:endParaRPr lang="lv-LV" sz="2100" i="1" dirty="0" smtClean="0"/>
          </a:p>
          <a:p>
            <a:pPr>
              <a:buNone/>
            </a:pPr>
            <a:endParaRPr lang="lv-LV" sz="2100" b="1" dirty="0" smtClean="0"/>
          </a:p>
          <a:p>
            <a:endParaRPr lang="lv-LV" sz="2000" b="1" dirty="0" smtClean="0"/>
          </a:p>
          <a:p>
            <a:pPr>
              <a:buNone/>
            </a:pPr>
            <a:endParaRPr lang="lv-LV" sz="2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3962400" cy="762000"/>
          </a:xfrm>
        </p:spPr>
        <p:txBody>
          <a:bodyPr>
            <a:normAutofit lnSpcReduction="10000"/>
          </a:bodyPr>
          <a:lstStyle/>
          <a:p>
            <a:r>
              <a:rPr lang="lv-LV" dirty="0" err="1" smtClean="0"/>
              <a:t>Mikronizētais</a:t>
            </a:r>
            <a:r>
              <a:rPr lang="lv-LV" dirty="0" smtClean="0"/>
              <a:t> progesterons</a:t>
            </a:r>
            <a:endParaRPr lang="lv-LV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4041775" cy="4103688"/>
          </a:xfrm>
        </p:spPr>
        <p:txBody>
          <a:bodyPr>
            <a:normAutofit fontScale="25000" lnSpcReduction="20000"/>
          </a:bodyPr>
          <a:lstStyle/>
          <a:p>
            <a:endParaRPr lang="lv-LV" i="1" dirty="0" smtClean="0"/>
          </a:p>
          <a:p>
            <a:r>
              <a:rPr lang="lv-LV" sz="8800" dirty="0" smtClean="0"/>
              <a:t>Progesterona metabolīti , kurus metabolizē 3</a:t>
            </a:r>
            <a:r>
              <a:rPr lang="en-US" sz="8800" dirty="0" smtClean="0"/>
              <a:t>α-red</a:t>
            </a:r>
            <a:r>
              <a:rPr lang="lv-LV" sz="8800" dirty="0" err="1" smtClean="0"/>
              <a:t>uktāze</a:t>
            </a:r>
            <a:r>
              <a:rPr lang="lv-LV" sz="8800" dirty="0" smtClean="0"/>
              <a:t> -</a:t>
            </a:r>
            <a:r>
              <a:rPr lang="en-US" sz="8800" dirty="0" err="1" smtClean="0"/>
              <a:t>allopregnanolon</a:t>
            </a:r>
            <a:r>
              <a:rPr lang="lv-LV" sz="8800" dirty="0" smtClean="0"/>
              <a:t>s</a:t>
            </a:r>
            <a:r>
              <a:rPr lang="en-US" sz="8800" dirty="0" smtClean="0"/>
              <a:t> </a:t>
            </a:r>
            <a:r>
              <a:rPr lang="lv-LV" sz="8800" dirty="0" smtClean="0"/>
              <a:t>un</a:t>
            </a:r>
            <a:r>
              <a:rPr lang="en-US" sz="8800" dirty="0" smtClean="0"/>
              <a:t> </a:t>
            </a:r>
            <a:r>
              <a:rPr lang="en-US" sz="8800" dirty="0" err="1" smtClean="0"/>
              <a:t>pregnanolon</a:t>
            </a:r>
            <a:r>
              <a:rPr lang="lv-LV" sz="8800" dirty="0" smtClean="0"/>
              <a:t>s</a:t>
            </a:r>
            <a:r>
              <a:rPr lang="en-US" sz="8800" dirty="0" smtClean="0"/>
              <a:t> </a:t>
            </a:r>
            <a:r>
              <a:rPr lang="lv-LV" sz="8800" dirty="0" smtClean="0"/>
              <a:t>, ir </a:t>
            </a:r>
            <a:r>
              <a:rPr lang="en-US" sz="8800" dirty="0" smtClean="0"/>
              <a:t>GABA receptor</a:t>
            </a:r>
            <a:r>
              <a:rPr lang="lv-LV" sz="8800" dirty="0" smtClean="0"/>
              <a:t>u modulatori </a:t>
            </a:r>
          </a:p>
          <a:p>
            <a:r>
              <a:rPr lang="lv-LV" sz="8800" dirty="0" smtClean="0"/>
              <a:t>Progesterons selektīvi paaugstina </a:t>
            </a:r>
            <a:r>
              <a:rPr lang="lv-LV" sz="8800" i="1" dirty="0" err="1" smtClean="0"/>
              <a:t>amygdala</a:t>
            </a:r>
            <a:r>
              <a:rPr lang="lv-LV" sz="8800" dirty="0" smtClean="0"/>
              <a:t> reaktivitāti - tas norāda, ka P4 blakusefekti realizējas  ar neiroloģisku mehānismu</a:t>
            </a:r>
          </a:p>
          <a:p>
            <a:r>
              <a:rPr lang="lv-LV" sz="8800" dirty="0" smtClean="0"/>
              <a:t>Blakusefekti, lietojot perorāli – sedācija, </a:t>
            </a:r>
            <a:r>
              <a:rPr lang="lv-LV" sz="8800" dirty="0" err="1" smtClean="0"/>
              <a:t>anksiolītisks</a:t>
            </a:r>
            <a:r>
              <a:rPr lang="lv-LV" sz="8800" dirty="0" smtClean="0"/>
              <a:t> efekts</a:t>
            </a:r>
          </a:p>
          <a:p>
            <a:r>
              <a:rPr lang="lv-LV" sz="8800" dirty="0" smtClean="0"/>
              <a:t>Lietojot vagināli, blaknes samazinās</a:t>
            </a:r>
          </a:p>
          <a:p>
            <a:pPr>
              <a:buNone/>
            </a:pPr>
            <a:endParaRPr lang="lv-LV" sz="8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766898" y="6221627"/>
            <a:ext cx="23647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lv-LV" sz="1200" i="1" dirty="0" err="1" smtClean="0"/>
              <a:t>Schindler</a:t>
            </a:r>
            <a:r>
              <a:rPr lang="lv-LV" sz="1200" i="1" dirty="0" smtClean="0"/>
              <a:t>, 2009 </a:t>
            </a:r>
            <a:r>
              <a:rPr lang="lv-LV" sz="1200" i="1" dirty="0" err="1" smtClean="0"/>
              <a:t>De</a:t>
            </a:r>
            <a:r>
              <a:rPr lang="lv-LV" sz="1200" i="1" dirty="0" smtClean="0"/>
              <a:t> </a:t>
            </a:r>
            <a:r>
              <a:rPr lang="lv-LV" sz="1200" i="1" dirty="0" err="1" smtClean="0"/>
              <a:t>Ligniers</a:t>
            </a:r>
            <a:r>
              <a:rPr lang="lv-LV" sz="1200" i="1" dirty="0" smtClean="0"/>
              <a:t>, 1995</a:t>
            </a:r>
            <a:r>
              <a:rPr lang="lv-LV" sz="1600" i="1" dirty="0" smtClean="0"/>
              <a:t>,</a:t>
            </a:r>
            <a:endParaRPr lang="lv-LV" sz="16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7504" y="4437112"/>
            <a:ext cx="4608512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lv-LV" sz="1400" dirty="0" smtClean="0"/>
              <a:t>Ņemot vērā </a:t>
            </a:r>
            <a:r>
              <a:rPr lang="lv-LV" sz="1400" dirty="0" err="1" smtClean="0"/>
              <a:t>didrogesterona</a:t>
            </a:r>
            <a:r>
              <a:rPr lang="lv-LV" sz="1400" dirty="0" smtClean="0"/>
              <a:t> augsto </a:t>
            </a:r>
            <a:r>
              <a:rPr lang="lv-LV" sz="1400" dirty="0" err="1" smtClean="0"/>
              <a:t>biopieejamību</a:t>
            </a:r>
            <a:endParaRPr lang="lv-LV" sz="1400" dirty="0" smtClean="0"/>
          </a:p>
          <a:p>
            <a:pPr algn="ctr">
              <a:buNone/>
            </a:pPr>
            <a:r>
              <a:rPr lang="lv-LV" sz="1400" dirty="0" smtClean="0"/>
              <a:t> un tā metabolītu izteikto  </a:t>
            </a:r>
            <a:r>
              <a:rPr lang="lv-LV" sz="1400" dirty="0" err="1" smtClean="0"/>
              <a:t>progestagēno</a:t>
            </a:r>
            <a:r>
              <a:rPr lang="lv-LV" sz="1400" dirty="0" smtClean="0"/>
              <a:t> aktivitāti </a:t>
            </a:r>
          </a:p>
          <a:p>
            <a:pPr algn="ctr">
              <a:buNone/>
            </a:pPr>
            <a:r>
              <a:rPr lang="lv-LV" sz="1400" dirty="0" err="1" smtClean="0"/>
              <a:t>didrogesterona</a:t>
            </a:r>
            <a:r>
              <a:rPr lang="lv-LV" sz="1400" dirty="0" smtClean="0"/>
              <a:t> terapeitisko efektu iespējams sasniegt</a:t>
            </a:r>
          </a:p>
          <a:p>
            <a:pPr algn="ctr">
              <a:buNone/>
            </a:pPr>
            <a:r>
              <a:rPr lang="lv-LV" sz="1400" dirty="0" smtClean="0"/>
              <a:t> ar 10-20 reižu mazāku devu kā iekšķīgi</a:t>
            </a:r>
          </a:p>
          <a:p>
            <a:pPr algn="ctr">
              <a:buNone/>
            </a:pPr>
            <a:r>
              <a:rPr lang="lv-LV" sz="1400" dirty="0" smtClean="0"/>
              <a:t> lietojamajam </a:t>
            </a:r>
            <a:r>
              <a:rPr lang="lv-LV" sz="1400" dirty="0" err="1" smtClean="0"/>
              <a:t>mikronizētajam</a:t>
            </a:r>
            <a:r>
              <a:rPr lang="lv-LV" sz="1400" dirty="0" smtClean="0"/>
              <a:t> progesteronam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556792"/>
            <a:ext cx="8820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err="1" smtClean="0"/>
              <a:t>Progestagēna</a:t>
            </a:r>
            <a:r>
              <a:rPr lang="lv-LV" b="1" dirty="0" smtClean="0"/>
              <a:t> ievades veids</a:t>
            </a:r>
            <a:endParaRPr lang="en-US" b="1" dirty="0" smtClean="0"/>
          </a:p>
          <a:p>
            <a:r>
              <a:rPr lang="lv-LV" dirty="0" smtClean="0"/>
              <a:t>5 klīniskie pētījumi, kas salīdzināju </a:t>
            </a:r>
            <a:r>
              <a:rPr lang="lv-LV" dirty="0" err="1" smtClean="0"/>
              <a:t>orālu</a:t>
            </a:r>
            <a:r>
              <a:rPr lang="lv-LV" dirty="0" smtClean="0"/>
              <a:t> progesterona ordināciju / salīdzināja ar placebo</a:t>
            </a:r>
            <a:r>
              <a:rPr lang="en-US" dirty="0" smtClean="0"/>
              <a:t> (</a:t>
            </a:r>
            <a:r>
              <a:rPr lang="en-US" i="1" dirty="0" smtClean="0">
                <a:hlinkClick r:id="rId2"/>
              </a:rPr>
              <a:t>El-</a:t>
            </a:r>
            <a:r>
              <a:rPr lang="en-US" i="1" dirty="0" err="1" smtClean="0">
                <a:hlinkClick r:id="rId2"/>
              </a:rPr>
              <a:t>Zibdeh</a:t>
            </a:r>
            <a:r>
              <a:rPr lang="en-US" i="1" dirty="0" smtClean="0">
                <a:hlinkClick r:id="rId2"/>
              </a:rPr>
              <a:t> 2005</a:t>
            </a:r>
            <a:r>
              <a:rPr lang="en-US" i="1" dirty="0" smtClean="0"/>
              <a:t>; </a:t>
            </a:r>
            <a:r>
              <a:rPr lang="en-US" i="1" dirty="0" err="1" smtClean="0">
                <a:hlinkClick r:id="rId2"/>
              </a:rPr>
              <a:t>Goldzieher</a:t>
            </a:r>
            <a:r>
              <a:rPr lang="en-US" i="1" dirty="0" smtClean="0">
                <a:hlinkClick r:id="rId2"/>
              </a:rPr>
              <a:t> 1964</a:t>
            </a:r>
            <a:r>
              <a:rPr lang="en-US" i="1" dirty="0" smtClean="0"/>
              <a:t>; </a:t>
            </a:r>
            <a:r>
              <a:rPr lang="en-US" i="1" dirty="0" err="1" smtClean="0">
                <a:hlinkClick r:id="rId2"/>
              </a:rPr>
              <a:t>Klopper</a:t>
            </a:r>
            <a:r>
              <a:rPr lang="en-US" i="1" dirty="0" smtClean="0">
                <a:hlinkClick r:id="rId2"/>
              </a:rPr>
              <a:t> 1965</a:t>
            </a:r>
            <a:r>
              <a:rPr lang="en-US" i="1" dirty="0" smtClean="0"/>
              <a:t>; </a:t>
            </a:r>
            <a:r>
              <a:rPr lang="en-US" i="1" dirty="0" err="1" smtClean="0">
                <a:hlinkClick r:id="rId2"/>
              </a:rPr>
              <a:t>Moller</a:t>
            </a:r>
            <a:r>
              <a:rPr lang="en-US" i="1" dirty="0" smtClean="0">
                <a:hlinkClick r:id="rId2"/>
              </a:rPr>
              <a:t> 1965</a:t>
            </a:r>
            <a:r>
              <a:rPr lang="en-US" i="1" dirty="0" smtClean="0"/>
              <a:t>; </a:t>
            </a:r>
            <a:r>
              <a:rPr lang="en-US" i="1" dirty="0" smtClean="0">
                <a:hlinkClick r:id="rId2"/>
              </a:rPr>
              <a:t>MacDonald 1972</a:t>
            </a:r>
            <a:r>
              <a:rPr lang="en-US" dirty="0" smtClean="0"/>
              <a:t>).  </a:t>
            </a:r>
            <a:r>
              <a:rPr lang="lv-LV" dirty="0" smtClean="0"/>
              <a:t>M</a:t>
            </a:r>
            <a:r>
              <a:rPr lang="en-US" dirty="0" smtClean="0"/>
              <a:t>eta-an</a:t>
            </a:r>
            <a:r>
              <a:rPr lang="lv-LV" dirty="0" err="1" smtClean="0"/>
              <a:t>alize</a:t>
            </a:r>
            <a:r>
              <a:rPr lang="lv-LV" dirty="0" smtClean="0"/>
              <a:t> neuzrāda statistiski ticamu atšķirību.</a:t>
            </a:r>
            <a:r>
              <a:rPr lang="en-US" dirty="0" smtClean="0"/>
              <a:t>  (</a:t>
            </a:r>
            <a:r>
              <a:rPr lang="en-US" dirty="0" err="1" smtClean="0"/>
              <a:t>Peto</a:t>
            </a:r>
            <a:r>
              <a:rPr lang="en-US" dirty="0" smtClean="0"/>
              <a:t> OR 0.96; 95% CI 0.65 to 1.40)</a:t>
            </a:r>
          </a:p>
          <a:p>
            <a:r>
              <a:rPr lang="lv-LV" dirty="0" smtClean="0"/>
              <a:t>4 klīniskie pētījumi salīdzina i/m </a:t>
            </a:r>
            <a:r>
              <a:rPr lang="lv-LV" dirty="0" err="1" smtClean="0"/>
              <a:t>progestīnu</a:t>
            </a:r>
            <a:r>
              <a:rPr lang="lv-LV" dirty="0" smtClean="0"/>
              <a:t> / placebo</a:t>
            </a:r>
            <a:r>
              <a:rPr lang="en-US" dirty="0" smtClean="0"/>
              <a:t>(</a:t>
            </a:r>
            <a:r>
              <a:rPr lang="en-US" i="1" dirty="0" err="1" smtClean="0">
                <a:hlinkClick r:id="rId2"/>
              </a:rPr>
              <a:t>Corrado</a:t>
            </a:r>
            <a:r>
              <a:rPr lang="en-US" i="1" dirty="0" smtClean="0">
                <a:hlinkClick r:id="rId2"/>
              </a:rPr>
              <a:t> 2002</a:t>
            </a:r>
            <a:r>
              <a:rPr lang="en-US" i="1" dirty="0" smtClean="0"/>
              <a:t>; </a:t>
            </a:r>
            <a:r>
              <a:rPr lang="en-US" i="1" dirty="0" smtClean="0">
                <a:hlinkClick r:id="rId2"/>
              </a:rPr>
              <a:t>Le Vine 1964</a:t>
            </a:r>
            <a:r>
              <a:rPr lang="en-US" i="1" dirty="0" smtClean="0"/>
              <a:t>; </a:t>
            </a:r>
            <a:r>
              <a:rPr lang="en-US" i="1" dirty="0" err="1" smtClean="0">
                <a:hlinkClick r:id="rId2"/>
              </a:rPr>
              <a:t>Reijnders</a:t>
            </a:r>
            <a:r>
              <a:rPr lang="en-US" i="1" dirty="0" smtClean="0">
                <a:hlinkClick r:id="rId2"/>
              </a:rPr>
              <a:t> 1988</a:t>
            </a:r>
            <a:r>
              <a:rPr lang="en-US" i="1" dirty="0" smtClean="0"/>
              <a:t>; </a:t>
            </a:r>
            <a:r>
              <a:rPr lang="en-US" i="1" dirty="0" smtClean="0">
                <a:hlinkClick r:id="rId2"/>
              </a:rPr>
              <a:t>Shearman 1963</a:t>
            </a:r>
            <a:r>
              <a:rPr lang="en-US" dirty="0" smtClean="0"/>
              <a:t>). </a:t>
            </a:r>
            <a:r>
              <a:rPr lang="lv-LV" dirty="0" smtClean="0"/>
              <a:t>M</a:t>
            </a:r>
            <a:r>
              <a:rPr lang="en-US" dirty="0" smtClean="0"/>
              <a:t>eta-an</a:t>
            </a:r>
            <a:r>
              <a:rPr lang="lv-LV" dirty="0" err="1" smtClean="0"/>
              <a:t>alize</a:t>
            </a:r>
            <a:r>
              <a:rPr lang="lv-LV" dirty="0" smtClean="0"/>
              <a:t> neuzrāda statistiski ticamu atšķirību </a:t>
            </a:r>
            <a:r>
              <a:rPr lang="en-US" dirty="0" smtClean="0"/>
              <a:t>(</a:t>
            </a:r>
            <a:r>
              <a:rPr lang="en-US" dirty="0" err="1" smtClean="0"/>
              <a:t>Peto</a:t>
            </a:r>
            <a:r>
              <a:rPr lang="en-US" dirty="0" smtClean="0"/>
              <a:t> OR 0.77; 95% CI 0.36 to 1.68)</a:t>
            </a:r>
            <a:r>
              <a:rPr lang="lv-LV" dirty="0" smtClean="0"/>
              <a:t>.</a:t>
            </a:r>
            <a:endParaRPr lang="en-US" dirty="0" smtClean="0"/>
          </a:p>
          <a:p>
            <a:r>
              <a:rPr lang="lv-LV" dirty="0" smtClean="0"/>
              <a:t>2 pētījumi salīdzina vaginālu progesterona ordināciju/placebo</a:t>
            </a:r>
            <a:r>
              <a:rPr lang="en-US" dirty="0" smtClean="0"/>
              <a:t> (</a:t>
            </a:r>
            <a:r>
              <a:rPr lang="en-US" i="1" dirty="0" smtClean="0">
                <a:hlinkClick r:id="rId2"/>
              </a:rPr>
              <a:t>Gerhard 1987</a:t>
            </a:r>
            <a:r>
              <a:rPr lang="en-US" dirty="0" smtClean="0"/>
              <a:t>), (</a:t>
            </a:r>
            <a:r>
              <a:rPr lang="en-US" i="1" dirty="0" err="1" smtClean="0">
                <a:hlinkClick r:id="rId2"/>
              </a:rPr>
              <a:t>Nyboe</a:t>
            </a:r>
            <a:r>
              <a:rPr lang="en-US" i="1" dirty="0" smtClean="0">
                <a:hlinkClick r:id="rId2"/>
              </a:rPr>
              <a:t> Anderson 2002</a:t>
            </a:r>
            <a:r>
              <a:rPr lang="en-US" dirty="0" smtClean="0"/>
              <a:t>). </a:t>
            </a:r>
            <a:r>
              <a:rPr lang="lv-LV" dirty="0" smtClean="0"/>
              <a:t>M</a:t>
            </a:r>
            <a:r>
              <a:rPr lang="en-US" dirty="0" smtClean="0"/>
              <a:t>eta-an</a:t>
            </a:r>
            <a:r>
              <a:rPr lang="lv-LV" dirty="0" err="1" smtClean="0"/>
              <a:t>alize</a:t>
            </a:r>
            <a:r>
              <a:rPr lang="lv-LV" dirty="0" smtClean="0"/>
              <a:t> neuzrāda statistiski ticamu atšķirību </a:t>
            </a:r>
            <a:r>
              <a:rPr lang="en-US" dirty="0" smtClean="0"/>
              <a:t>(</a:t>
            </a:r>
            <a:r>
              <a:rPr lang="en-US" dirty="0" err="1" smtClean="0"/>
              <a:t>Peto</a:t>
            </a:r>
            <a:r>
              <a:rPr lang="en-US" dirty="0" smtClean="0"/>
              <a:t> OR 0.74; 95% CI 0.40 to 1.35),</a:t>
            </a:r>
          </a:p>
          <a:p>
            <a:r>
              <a:rPr lang="en-US" dirty="0" smtClean="0"/>
              <a:t>The statistical interaction test suggests that there is no difference in treatment effect between subgroups (Test for subgroup differences: Chi² = 0.62, </a:t>
            </a:r>
            <a:r>
              <a:rPr lang="en-US" dirty="0" err="1" smtClean="0"/>
              <a:t>df</a:t>
            </a:r>
            <a:r>
              <a:rPr lang="en-US" dirty="0" smtClean="0"/>
              <a:t> = 2 (P = 0.73), I² = 0%),  </a:t>
            </a:r>
            <a:r>
              <a:rPr lang="en-US" dirty="0" smtClean="0">
                <a:hlinkClick r:id="rId3"/>
              </a:rPr>
              <a:t>Analysis 1.4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err="1" smtClean="0"/>
              <a:t>Luteālās</a:t>
            </a:r>
            <a:r>
              <a:rPr lang="lv-LV" sz="3600" dirty="0" smtClean="0"/>
              <a:t> fāzes atbalsts IVF protokolos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35052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lv-LV" dirty="0" smtClean="0"/>
          </a:p>
          <a:p>
            <a:pPr algn="ctr">
              <a:buNone/>
            </a:pPr>
            <a:r>
              <a:rPr lang="lv-LV" sz="8000" dirty="0" smtClean="0"/>
              <a:t>Ir pētījumi, kas pierāda, ka perorālais </a:t>
            </a:r>
            <a:r>
              <a:rPr lang="lv-LV" sz="8000" dirty="0" err="1" smtClean="0"/>
              <a:t>didrogesterons</a:t>
            </a:r>
            <a:r>
              <a:rPr lang="lv-LV" sz="8000" dirty="0" smtClean="0"/>
              <a:t> (20-30mg-40mg) ir tikpat efektīvs kā vaginālais </a:t>
            </a:r>
            <a:r>
              <a:rPr lang="lv-LV" sz="8000" dirty="0" err="1" smtClean="0"/>
              <a:t>mikronizētais</a:t>
            </a:r>
            <a:r>
              <a:rPr lang="lv-LV" sz="8000" dirty="0"/>
              <a:t> </a:t>
            </a:r>
            <a:r>
              <a:rPr lang="lv-LV" sz="8000" dirty="0" smtClean="0"/>
              <a:t>progesterons (400-600-800mg)</a:t>
            </a:r>
            <a:r>
              <a:rPr lang="lv-LV" sz="8000" baseline="30000" dirty="0" smtClean="0"/>
              <a:t>1,2,3</a:t>
            </a:r>
          </a:p>
          <a:p>
            <a:pPr>
              <a:buNone/>
            </a:pPr>
            <a:endParaRPr lang="lv-LV" sz="8000" dirty="0" smtClean="0"/>
          </a:p>
          <a:p>
            <a:r>
              <a:rPr lang="lv-LV" sz="8000" dirty="0" smtClean="0"/>
              <a:t>430 IVF pacientes</a:t>
            </a:r>
          </a:p>
          <a:p>
            <a:r>
              <a:rPr lang="lv-LV" sz="8000" dirty="0" smtClean="0"/>
              <a:t>Salīdzināta </a:t>
            </a:r>
            <a:r>
              <a:rPr lang="lv-LV" sz="8000" dirty="0" err="1" smtClean="0"/>
              <a:t>didrogesterona</a:t>
            </a:r>
            <a:r>
              <a:rPr lang="lv-LV" sz="8000" dirty="0" smtClean="0"/>
              <a:t> 20mg un </a:t>
            </a:r>
            <a:r>
              <a:rPr lang="lv-LV" sz="8000" dirty="0" err="1" smtClean="0"/>
              <a:t>vaginalā</a:t>
            </a:r>
            <a:r>
              <a:rPr lang="lv-LV" sz="8000" dirty="0" smtClean="0"/>
              <a:t> mi</a:t>
            </a:r>
            <a:r>
              <a:rPr lang="en-US" sz="8000" dirty="0" smtClean="0"/>
              <a:t>k</a:t>
            </a:r>
            <a:r>
              <a:rPr lang="lv-LV" sz="8000" dirty="0" err="1" smtClean="0"/>
              <a:t>ronizētā</a:t>
            </a:r>
            <a:r>
              <a:rPr lang="lv-LV" sz="8000" dirty="0" smtClean="0"/>
              <a:t> progesterona 600mg lietošana </a:t>
            </a:r>
            <a:r>
              <a:rPr lang="lv-LV" sz="8000" dirty="0" err="1" smtClean="0"/>
              <a:t>luteīnās</a:t>
            </a:r>
            <a:r>
              <a:rPr lang="lv-LV" sz="8000" dirty="0" smtClean="0"/>
              <a:t> fāzes atbalstam IVF ciklos </a:t>
            </a:r>
            <a:endParaRPr lang="en-US" sz="8000" dirty="0" smtClean="0"/>
          </a:p>
          <a:p>
            <a:r>
              <a:rPr lang="lv-LV" sz="8000" dirty="0" smtClean="0"/>
              <a:t>12 nedēļas</a:t>
            </a:r>
          </a:p>
          <a:p>
            <a:r>
              <a:rPr lang="lv-LV" sz="8000" dirty="0" smtClean="0"/>
              <a:t>Nav statistiski ticamas atšķirības rezultātos</a:t>
            </a:r>
          </a:p>
          <a:p>
            <a:r>
              <a:rPr lang="lv-LV" sz="8000" dirty="0" err="1" smtClean="0"/>
              <a:t>Didrogesterons</a:t>
            </a:r>
            <a:r>
              <a:rPr lang="lv-LV" sz="8000" dirty="0" smtClean="0"/>
              <a:t> izraisīja mazāku pacienšu neapmierinātību blakusefektu dēļ</a:t>
            </a:r>
            <a:endParaRPr lang="en-US" sz="8000" dirty="0" smtClean="0"/>
          </a:p>
          <a:p>
            <a:pPr algn="ctr">
              <a:buNone/>
            </a:pPr>
            <a:endParaRPr lang="lv-LV" sz="3500" dirty="0" smtClean="0"/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r>
              <a:rPr lang="lv-LV" dirty="0" smtClean="0"/>
              <a:t> </a:t>
            </a:r>
            <a:endParaRPr lang="lv-LV" sz="2800" i="1" dirty="0"/>
          </a:p>
        </p:txBody>
      </p:sp>
      <p:sp>
        <p:nvSpPr>
          <p:cNvPr id="4" name="Rectangle 3"/>
          <p:cNvSpPr/>
          <p:nvPr/>
        </p:nvSpPr>
        <p:spPr>
          <a:xfrm>
            <a:off x="762000" y="5257800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i="1" dirty="0" err="1" smtClean="0"/>
              <a:t>Chakravarty</a:t>
            </a:r>
            <a:r>
              <a:rPr lang="lv-LV" sz="1200" i="1" dirty="0" smtClean="0"/>
              <a:t> </a:t>
            </a:r>
            <a:r>
              <a:rPr lang="lv-LV" sz="1200" i="1" dirty="0" err="1" smtClean="0"/>
              <a:t>et</a:t>
            </a:r>
            <a:r>
              <a:rPr lang="lv-LV" sz="1200" i="1" dirty="0" smtClean="0"/>
              <a:t> </a:t>
            </a:r>
            <a:r>
              <a:rPr lang="lv-LV" sz="1200" i="1" dirty="0" err="1" smtClean="0"/>
              <a:t>al</a:t>
            </a:r>
            <a:r>
              <a:rPr lang="lv-LV" sz="1200" i="1" dirty="0" smtClean="0"/>
              <a:t>., 2005</a:t>
            </a:r>
            <a:endParaRPr lang="lv-LV" sz="1200" dirty="0"/>
          </a:p>
        </p:txBody>
      </p:sp>
      <p:sp>
        <p:nvSpPr>
          <p:cNvPr id="5" name="Rectangle 4"/>
          <p:cNvSpPr/>
          <p:nvPr/>
        </p:nvSpPr>
        <p:spPr>
          <a:xfrm>
            <a:off x="685800" y="5473005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050" i="1" dirty="0" smtClean="0"/>
              <a:t>1 </a:t>
            </a:r>
            <a:r>
              <a:rPr lang="lv-LV" sz="1050" i="1" dirty="0" err="1" smtClean="0"/>
              <a:t>Ganesh</a:t>
            </a:r>
            <a:r>
              <a:rPr lang="lv-LV" sz="1050" i="1" dirty="0" smtClean="0"/>
              <a:t> A, </a:t>
            </a:r>
            <a:r>
              <a:rPr lang="lv-LV" sz="1050" i="1" dirty="0" err="1" smtClean="0"/>
              <a:t>Chakravarty</a:t>
            </a:r>
            <a:r>
              <a:rPr lang="lv-LV" sz="1050" i="1" dirty="0" smtClean="0"/>
              <a:t> BN, </a:t>
            </a:r>
            <a:r>
              <a:rPr lang="lv-LV" sz="1050" i="1" dirty="0" err="1" smtClean="0"/>
              <a:t>Mukherjee</a:t>
            </a:r>
            <a:r>
              <a:rPr lang="lv-LV" sz="1050" i="1" dirty="0" smtClean="0"/>
              <a:t> R, </a:t>
            </a:r>
            <a:r>
              <a:rPr lang="lv-LV" sz="1050" i="1" dirty="0" err="1" smtClean="0"/>
              <a:t>et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al</a:t>
            </a:r>
            <a:r>
              <a:rPr lang="lv-LV" sz="1050" i="1" dirty="0" smtClean="0"/>
              <a:t>., </a:t>
            </a:r>
            <a:r>
              <a:rPr lang="lv-LV" sz="1050" i="1" dirty="0" err="1" smtClean="0"/>
              <a:t>Comparison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of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oral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dydrogestrone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with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progesterone</a:t>
            </a:r>
            <a:r>
              <a:rPr lang="lv-LV" sz="1050" i="1" dirty="0" smtClean="0"/>
              <a:t> gel </a:t>
            </a:r>
            <a:r>
              <a:rPr lang="lv-LV" sz="1050" i="1" dirty="0" err="1" smtClean="0"/>
              <a:t>and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micronized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progesterone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for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luteal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support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in</a:t>
            </a:r>
            <a:r>
              <a:rPr lang="lv-LV" sz="1050" i="1" dirty="0" smtClean="0"/>
              <a:t> 1,373 </a:t>
            </a:r>
            <a:r>
              <a:rPr lang="lv-LV" sz="1050" i="1" dirty="0" err="1" smtClean="0"/>
              <a:t>women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undergoing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in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vitro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fertilization</a:t>
            </a:r>
            <a:r>
              <a:rPr lang="lv-LV" sz="1050" i="1" dirty="0" smtClean="0"/>
              <a:t>: a</a:t>
            </a:r>
          </a:p>
          <a:p>
            <a:r>
              <a:rPr lang="en-US" sz="1050" i="1" dirty="0" smtClean="0"/>
              <a:t>randomized clinical study, Fertility and Sterility, 2011, 95(6):1961-5</a:t>
            </a:r>
          </a:p>
          <a:p>
            <a:r>
              <a:rPr lang="lv-LV" sz="1050" i="1" dirty="0" smtClean="0"/>
              <a:t>2 </a:t>
            </a:r>
            <a:r>
              <a:rPr lang="lv-LV" sz="1050" i="1" dirty="0" err="1" smtClean="0"/>
              <a:t>Chakravarty</a:t>
            </a:r>
            <a:r>
              <a:rPr lang="lv-LV" sz="1050" i="1" dirty="0" smtClean="0"/>
              <a:t> BN, </a:t>
            </a:r>
            <a:r>
              <a:rPr lang="lv-LV" sz="1050" i="1" dirty="0" err="1" smtClean="0"/>
              <a:t>Shirazee</a:t>
            </a:r>
            <a:r>
              <a:rPr lang="lv-LV" sz="1050" i="1" dirty="0" smtClean="0"/>
              <a:t> HH, </a:t>
            </a:r>
            <a:r>
              <a:rPr lang="lv-LV" sz="1050" i="1" dirty="0" err="1" smtClean="0"/>
              <a:t>Dam</a:t>
            </a:r>
            <a:r>
              <a:rPr lang="lv-LV" sz="1050" i="1" dirty="0" smtClean="0"/>
              <a:t> P, </a:t>
            </a:r>
            <a:r>
              <a:rPr lang="lv-LV" sz="1050" i="1" dirty="0" err="1" smtClean="0"/>
              <a:t>et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al</a:t>
            </a:r>
            <a:r>
              <a:rPr lang="lv-LV" sz="1050" i="1" dirty="0" smtClean="0"/>
              <a:t>., </a:t>
            </a:r>
            <a:r>
              <a:rPr lang="lv-LV" sz="1050" i="1" dirty="0" err="1" smtClean="0"/>
              <a:t>Oral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dydrogesterone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versus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intravaginal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micronised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progesterone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as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luteal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phase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support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in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assisted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reproductive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technology</a:t>
            </a:r>
            <a:r>
              <a:rPr lang="lv-LV" sz="1050" i="1" dirty="0" smtClean="0"/>
              <a:t> (ART) </a:t>
            </a:r>
            <a:r>
              <a:rPr lang="lv-LV" sz="1050" i="1" dirty="0" err="1" smtClean="0"/>
              <a:t>cycles</a:t>
            </a:r>
            <a:r>
              <a:rPr lang="lv-LV" sz="1050" i="1" dirty="0" smtClean="0"/>
              <a:t>: </a:t>
            </a:r>
            <a:r>
              <a:rPr lang="lv-LV" sz="1050" i="1" dirty="0" err="1" smtClean="0"/>
              <a:t>Results</a:t>
            </a:r>
            <a:r>
              <a:rPr lang="lv-LV" sz="1050" i="1" dirty="0" smtClean="0"/>
              <a:t> </a:t>
            </a:r>
            <a:r>
              <a:rPr lang="lv-LV" sz="1050" i="1" dirty="0" err="1" smtClean="0"/>
              <a:t>of</a:t>
            </a:r>
            <a:r>
              <a:rPr lang="lv-LV" sz="1050" i="1" dirty="0" smtClean="0"/>
              <a:t> a </a:t>
            </a:r>
            <a:r>
              <a:rPr lang="lv-LV" sz="1050" i="1" dirty="0" err="1" smtClean="0"/>
              <a:t>randomised</a:t>
            </a:r>
            <a:endParaRPr lang="lv-LV" sz="1050" i="1" dirty="0" smtClean="0"/>
          </a:p>
          <a:p>
            <a:r>
              <a:rPr lang="en-US" sz="1050" i="1" dirty="0" smtClean="0"/>
              <a:t>study, Journal of Steroid Biochemistry &amp; Molecular Biology, 2005, 97:416–420</a:t>
            </a:r>
          </a:p>
          <a:p>
            <a:r>
              <a:rPr lang="en-US" sz="1050" i="1" dirty="0" smtClean="0"/>
              <a:t>3 </a:t>
            </a:r>
            <a:r>
              <a:rPr lang="en-US" sz="1050" i="1" dirty="0" err="1" smtClean="0"/>
              <a:t>Patki</a:t>
            </a:r>
            <a:r>
              <a:rPr lang="en-US" sz="1050" i="1" dirty="0" smtClean="0"/>
              <a:t> A, </a:t>
            </a:r>
            <a:r>
              <a:rPr lang="en-US" sz="1050" i="1" dirty="0" err="1" smtClean="0"/>
              <a:t>Pawar</a:t>
            </a:r>
            <a:r>
              <a:rPr lang="en-US" sz="1050" i="1" dirty="0" smtClean="0"/>
              <a:t> VC, Modulating fertility outcome in </a:t>
            </a:r>
            <a:r>
              <a:rPr lang="en-US" sz="1050" i="1" dirty="0" err="1" smtClean="0"/>
              <a:t>assited</a:t>
            </a:r>
            <a:r>
              <a:rPr lang="en-US" sz="1050" i="1" dirty="0" smtClean="0"/>
              <a:t> reproductive technologies by the use of </a:t>
            </a:r>
            <a:r>
              <a:rPr lang="en-US" sz="1050" i="1" dirty="0" err="1" smtClean="0"/>
              <a:t>dydrogesterone</a:t>
            </a:r>
            <a:r>
              <a:rPr lang="en-US" sz="1050" i="1" dirty="0" smtClean="0"/>
              <a:t>, Gynecological Endocrinology, 2007, 23(1):68-72</a:t>
            </a:r>
            <a:endParaRPr lang="lv-LV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Kā ar </a:t>
            </a:r>
            <a:r>
              <a:rPr lang="lv-LV" dirty="0" err="1" smtClean="0"/>
              <a:t>hCG</a:t>
            </a:r>
            <a:r>
              <a:rPr lang="lv-LV" dirty="0" smtClean="0"/>
              <a:t>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4024104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Nodrošina </a:t>
            </a:r>
            <a:r>
              <a:rPr lang="lv-LV" dirty="0" err="1" smtClean="0"/>
              <a:t>steroīdhormonu</a:t>
            </a:r>
            <a:r>
              <a:rPr lang="lv-LV" dirty="0" smtClean="0"/>
              <a:t> produkciju no </a:t>
            </a:r>
            <a:r>
              <a:rPr lang="lv-LV" i="1" dirty="0" err="1" smtClean="0"/>
              <a:t>corpus</a:t>
            </a:r>
            <a:r>
              <a:rPr lang="lv-LV" i="1" dirty="0" smtClean="0"/>
              <a:t> </a:t>
            </a:r>
            <a:r>
              <a:rPr lang="lv-LV" i="1" dirty="0" err="1" smtClean="0"/>
              <a:t>luteum</a:t>
            </a:r>
            <a:endParaRPr lang="lv-LV" i="1" dirty="0" smtClean="0"/>
          </a:p>
          <a:p>
            <a:r>
              <a:rPr lang="lv-LV" dirty="0" err="1" smtClean="0"/>
              <a:t>hCG</a:t>
            </a:r>
            <a:r>
              <a:rPr lang="lv-LV" dirty="0" smtClean="0"/>
              <a:t> – </a:t>
            </a:r>
            <a:r>
              <a:rPr lang="lv-LV" dirty="0" err="1" smtClean="0"/>
              <a:t>glikoproteīns</a:t>
            </a:r>
            <a:r>
              <a:rPr lang="lv-LV" dirty="0" smtClean="0"/>
              <a:t> – producē </a:t>
            </a:r>
            <a:r>
              <a:rPr lang="lv-LV" dirty="0" err="1" smtClean="0"/>
              <a:t>trofoblasts</a:t>
            </a:r>
            <a:r>
              <a:rPr lang="lv-LV" dirty="0" smtClean="0"/>
              <a:t> un hipofīze</a:t>
            </a:r>
          </a:p>
          <a:p>
            <a:r>
              <a:rPr lang="lv-LV" dirty="0" smtClean="0"/>
              <a:t>Iesaistīts </a:t>
            </a:r>
            <a:r>
              <a:rPr lang="lv-LV" dirty="0" err="1" smtClean="0"/>
              <a:t>angioģenēzē</a:t>
            </a:r>
            <a:r>
              <a:rPr lang="lv-LV" dirty="0" smtClean="0"/>
              <a:t>, veicina progesterona sekrēciju, nodrošina </a:t>
            </a:r>
            <a:r>
              <a:rPr lang="lv-LV" dirty="0" err="1" smtClean="0"/>
              <a:t>trofoblasta</a:t>
            </a:r>
            <a:r>
              <a:rPr lang="lv-LV" dirty="0" smtClean="0"/>
              <a:t> šūnu diferenciāciju, sagatavo embriju implantācijai, nodrošina imunoloģisku </a:t>
            </a:r>
            <a:r>
              <a:rPr lang="lv-LV" dirty="0" err="1" smtClean="0"/>
              <a:t>feto-placentāro</a:t>
            </a:r>
            <a:r>
              <a:rPr lang="lv-LV" dirty="0" smtClean="0"/>
              <a:t> aizsardzību pret “atgrūšanu” </a:t>
            </a:r>
            <a:r>
              <a:rPr lang="lv-LV" dirty="0" err="1" smtClean="0"/>
              <a:t>endometrijā</a:t>
            </a:r>
            <a:r>
              <a:rPr lang="lv-LV" dirty="0" smtClean="0"/>
              <a:t>, nodrošina </a:t>
            </a:r>
            <a:r>
              <a:rPr lang="lv-LV" dirty="0" err="1" smtClean="0"/>
              <a:t>miometrija</a:t>
            </a:r>
            <a:r>
              <a:rPr lang="lv-LV" dirty="0" smtClean="0"/>
              <a:t> </a:t>
            </a:r>
            <a:r>
              <a:rPr lang="lv-LV" dirty="0" err="1" smtClean="0"/>
              <a:t>receptivitāti</a:t>
            </a:r>
            <a:r>
              <a:rPr lang="lv-LV" dirty="0" smtClean="0"/>
              <a:t>, iesaistīts augļa orgānu attīstībā</a:t>
            </a:r>
          </a:p>
          <a:p>
            <a:endParaRPr lang="lv-LV" dirty="0"/>
          </a:p>
        </p:txBody>
      </p:sp>
      <p:pic>
        <p:nvPicPr>
          <p:cNvPr id="84994" name="Picture 2" descr="http://thenationalwealthcenterreview.com/wp-content/uploads/2015/10/Team-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8640"/>
            <a:ext cx="4327053" cy="191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Oligomenoreja</a:t>
            </a:r>
            <a:r>
              <a:rPr lang="lv-LV" dirty="0" smtClean="0"/>
              <a:t> un IA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v-LV" dirty="0" smtClean="0"/>
              <a:t>Sievietēm ar </a:t>
            </a:r>
            <a:r>
              <a:rPr lang="lv-LV" dirty="0" err="1" smtClean="0"/>
              <a:t>oligomenoreju</a:t>
            </a:r>
            <a:r>
              <a:rPr lang="lv-LV" dirty="0" smtClean="0"/>
              <a:t> salīdzinoši vairāk IA – 21% - 0,9% IA sievietēm ar regulāru MC</a:t>
            </a:r>
          </a:p>
          <a:p>
            <a:r>
              <a:rPr lang="lv-LV" dirty="0" smtClean="0"/>
              <a:t>Analizējot kariotipu pēc IA  - 57% - normāls kariotips</a:t>
            </a:r>
          </a:p>
          <a:p>
            <a:r>
              <a:rPr lang="lv-LV" dirty="0" smtClean="0"/>
              <a:t>Pacientēm ar </a:t>
            </a:r>
            <a:r>
              <a:rPr lang="lv-LV" dirty="0" err="1" smtClean="0"/>
              <a:t>oligomenoreju</a:t>
            </a:r>
            <a:r>
              <a:rPr lang="lv-LV" dirty="0" smtClean="0"/>
              <a:t> – vēlāka ovulācija, kas izraisa </a:t>
            </a:r>
            <a:r>
              <a:rPr lang="lv-LV" dirty="0" err="1" smtClean="0"/>
              <a:t>missed</a:t>
            </a:r>
            <a:r>
              <a:rPr lang="lv-LV" dirty="0" smtClean="0"/>
              <a:t> </a:t>
            </a:r>
            <a:r>
              <a:rPr lang="lv-LV" dirty="0" err="1" smtClean="0"/>
              <a:t>abortion</a:t>
            </a:r>
            <a:endParaRPr lang="lv-LV" dirty="0" smtClean="0"/>
          </a:p>
          <a:p>
            <a:r>
              <a:rPr lang="lv-LV" dirty="0" smtClean="0"/>
              <a:t>Diagnosticē – zemu </a:t>
            </a:r>
            <a:r>
              <a:rPr lang="lv-LV" dirty="0" err="1" smtClean="0"/>
              <a:t>estradiolu</a:t>
            </a:r>
            <a:r>
              <a:rPr lang="lv-LV" dirty="0" smtClean="0"/>
              <a:t>, bet normālu LH un progesteronu</a:t>
            </a:r>
          </a:p>
          <a:p>
            <a:r>
              <a:rPr lang="lv-LV" dirty="0" smtClean="0"/>
              <a:t>Ordinējot </a:t>
            </a:r>
            <a:r>
              <a:rPr lang="lv-LV" dirty="0" err="1" smtClean="0"/>
              <a:t>hCG</a:t>
            </a:r>
            <a:r>
              <a:rPr lang="lv-LV" dirty="0" smtClean="0"/>
              <a:t> sievietēm ar </a:t>
            </a:r>
            <a:r>
              <a:rPr lang="lv-LV" dirty="0" err="1" smtClean="0"/>
              <a:t>oligomenoreju</a:t>
            </a:r>
            <a:r>
              <a:rPr lang="lv-LV" dirty="0" smtClean="0"/>
              <a:t> – labvēlīgs grūtniecības iznākums – 85%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639749" y="6519446"/>
            <a:ext cx="850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i="1" dirty="0" err="1" smtClean="0">
                <a:solidFill>
                  <a:srgbClr val="FF0000"/>
                </a:solidFill>
              </a:rPr>
              <a:t>Carp</a:t>
            </a:r>
            <a:r>
              <a:rPr lang="lv-LV" sz="1600" i="1" dirty="0" smtClean="0">
                <a:solidFill>
                  <a:srgbClr val="FF0000"/>
                </a:solidFill>
              </a:rPr>
              <a:t> HJA. </a:t>
            </a:r>
            <a:r>
              <a:rPr lang="lv-LV" sz="1600" i="1" dirty="0" err="1" smtClean="0">
                <a:solidFill>
                  <a:srgbClr val="FF0000"/>
                </a:solidFill>
              </a:rPr>
              <a:t>Recurrent</a:t>
            </a:r>
            <a:r>
              <a:rPr lang="lv-LV" sz="1600" i="1" dirty="0" smtClean="0">
                <a:solidFill>
                  <a:srgbClr val="FF0000"/>
                </a:solidFill>
              </a:rPr>
              <a:t> </a:t>
            </a:r>
            <a:r>
              <a:rPr lang="lv-LV" sz="1600" i="1" dirty="0" err="1" smtClean="0">
                <a:solidFill>
                  <a:srgbClr val="FF0000"/>
                </a:solidFill>
              </a:rPr>
              <a:t>miscarriage</a:t>
            </a:r>
            <a:r>
              <a:rPr lang="lv-LV" sz="1600" i="1" dirty="0" smtClean="0">
                <a:solidFill>
                  <a:srgbClr val="FF0000"/>
                </a:solidFill>
              </a:rPr>
              <a:t> </a:t>
            </a:r>
            <a:r>
              <a:rPr lang="lv-LV" sz="1600" i="1" dirty="0" err="1" smtClean="0">
                <a:solidFill>
                  <a:srgbClr val="FF0000"/>
                </a:solidFill>
              </a:rPr>
              <a:t>and</a:t>
            </a:r>
            <a:r>
              <a:rPr lang="lv-LV" sz="1600" i="1" dirty="0" smtClean="0">
                <a:solidFill>
                  <a:srgbClr val="FF0000"/>
                </a:solidFill>
              </a:rPr>
              <a:t> </a:t>
            </a:r>
            <a:r>
              <a:rPr lang="lv-LV" sz="1600" i="1" dirty="0" err="1" smtClean="0">
                <a:solidFill>
                  <a:srgbClr val="FF0000"/>
                </a:solidFill>
              </a:rPr>
              <a:t>hCG</a:t>
            </a:r>
            <a:r>
              <a:rPr lang="lv-LV" sz="1600" i="1" dirty="0" smtClean="0">
                <a:solidFill>
                  <a:srgbClr val="FF0000"/>
                </a:solidFill>
              </a:rPr>
              <a:t> </a:t>
            </a:r>
            <a:r>
              <a:rPr lang="lv-LV" sz="1600" i="1" dirty="0" err="1" smtClean="0">
                <a:solidFill>
                  <a:srgbClr val="FF0000"/>
                </a:solidFill>
              </a:rPr>
              <a:t>supplimentation</a:t>
            </a:r>
            <a:r>
              <a:rPr lang="lv-LV" sz="1600" i="1" dirty="0" smtClean="0">
                <a:solidFill>
                  <a:srgbClr val="FF0000"/>
                </a:solidFill>
              </a:rPr>
              <a:t>. </a:t>
            </a:r>
            <a:r>
              <a:rPr lang="lv-LV" sz="1600" i="1" dirty="0" err="1" smtClean="0">
                <a:solidFill>
                  <a:srgbClr val="FF0000"/>
                </a:solidFill>
              </a:rPr>
              <a:t>Gynekol</a:t>
            </a:r>
            <a:r>
              <a:rPr lang="lv-LV" sz="1600" i="1" dirty="0" smtClean="0">
                <a:solidFill>
                  <a:srgbClr val="FF0000"/>
                </a:solidFill>
              </a:rPr>
              <a:t> </a:t>
            </a:r>
            <a:r>
              <a:rPr lang="lv-LV" sz="1600" i="1" dirty="0" err="1" smtClean="0">
                <a:solidFill>
                  <a:srgbClr val="FF0000"/>
                </a:solidFill>
              </a:rPr>
              <a:t>Endokrinol</a:t>
            </a:r>
            <a:r>
              <a:rPr lang="lv-LV" sz="1600" i="1" dirty="0" smtClean="0">
                <a:solidFill>
                  <a:srgbClr val="FF0000"/>
                </a:solidFill>
              </a:rPr>
              <a:t> 2010;26</a:t>
            </a:r>
            <a:endParaRPr lang="lv-LV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hCG</a:t>
            </a:r>
            <a:r>
              <a:rPr lang="lv-LV" dirty="0" smtClean="0"/>
              <a:t> lietošana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610744" cy="3361928"/>
          </a:xfrm>
        </p:spPr>
        <p:txBody>
          <a:bodyPr>
            <a:normAutofit fontScale="85000" lnSpcReduction="20000"/>
          </a:bodyPr>
          <a:lstStyle/>
          <a:p>
            <a:r>
              <a:rPr lang="lv-LV" dirty="0" smtClean="0"/>
              <a:t>Nav pietiekoši pierādījumu – ne par, ne pret </a:t>
            </a:r>
            <a:r>
              <a:rPr lang="lv-LV" dirty="0" err="1" smtClean="0"/>
              <a:t>hCH</a:t>
            </a:r>
            <a:r>
              <a:rPr lang="lv-LV" dirty="0" smtClean="0"/>
              <a:t> terapiju</a:t>
            </a:r>
          </a:p>
          <a:p>
            <a:r>
              <a:rPr lang="lv-LV" dirty="0" smtClean="0"/>
              <a:t>Nav salīdzinoši, </a:t>
            </a:r>
            <a:r>
              <a:rPr lang="lv-LV" dirty="0" err="1" smtClean="0"/>
              <a:t>dubultakli</a:t>
            </a:r>
            <a:r>
              <a:rPr lang="lv-LV" dirty="0" smtClean="0"/>
              <a:t>, </a:t>
            </a:r>
            <a:r>
              <a:rPr lang="lv-LV" dirty="0" err="1" smtClean="0"/>
              <a:t>prospektīvi</a:t>
            </a:r>
            <a:r>
              <a:rPr lang="lv-LV" dirty="0" smtClean="0"/>
              <a:t> </a:t>
            </a:r>
            <a:r>
              <a:rPr lang="lv-LV" dirty="0" err="1" smtClean="0"/>
              <a:t>randomizēti</a:t>
            </a:r>
            <a:r>
              <a:rPr lang="lv-LV" dirty="0" smtClean="0"/>
              <a:t> pētījumi</a:t>
            </a:r>
          </a:p>
          <a:p>
            <a:r>
              <a:rPr lang="lv-LV" dirty="0" err="1" smtClean="0"/>
              <a:t>hCG</a:t>
            </a:r>
            <a:r>
              <a:rPr lang="lv-LV" dirty="0" smtClean="0"/>
              <a:t> pētījumos būtu jāiesaista sievietes ar </a:t>
            </a:r>
            <a:r>
              <a:rPr lang="lv-LV" dirty="0" err="1" smtClean="0"/>
              <a:t>oligomenoreju</a:t>
            </a:r>
            <a:r>
              <a:rPr lang="lv-LV" dirty="0" smtClean="0"/>
              <a:t> un IA vai IA ar normāla kariotipa augļiem</a:t>
            </a:r>
          </a:p>
          <a:p>
            <a:pPr>
              <a:buNone/>
            </a:pPr>
            <a:endParaRPr lang="lv-LV" dirty="0" smtClean="0"/>
          </a:p>
        </p:txBody>
      </p:sp>
      <p:pic>
        <p:nvPicPr>
          <p:cNvPr id="88066" name="Picture 2" descr="https://www.lightweight-360.com/assets/team-9c900ff2e16bbd6f84bbdd9c955a3ea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836712"/>
            <a:ext cx="5027687" cy="5387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Ieraduma aborta</a:t>
            </a:r>
            <a:br>
              <a:rPr lang="lv-LV" dirty="0" smtClean="0"/>
            </a:br>
            <a:r>
              <a:rPr lang="lv-LV" dirty="0" smtClean="0"/>
              <a:t> riska faktori</a:t>
            </a:r>
            <a:endParaRPr lang="lv-LV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528" y="1124744"/>
          <a:ext cx="4536504" cy="1828800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4536504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lv-LV" b="1" dirty="0" smtClean="0"/>
                        <a:t>Ģenētiskas</a:t>
                      </a:r>
                      <a:r>
                        <a:rPr lang="lv-LV" b="1" baseline="0" dirty="0" smtClean="0"/>
                        <a:t> un molekulāras patoloģijas</a:t>
                      </a:r>
                      <a:endParaRPr lang="lv-LV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lv-LV" dirty="0" err="1" smtClean="0"/>
                        <a:t>Balancētas</a:t>
                      </a:r>
                      <a:r>
                        <a:rPr lang="lv-LV" baseline="0" dirty="0" smtClean="0"/>
                        <a:t> </a:t>
                      </a:r>
                      <a:r>
                        <a:rPr lang="lv-LV" baseline="0" dirty="0" err="1" smtClean="0"/>
                        <a:t>translokācijas</a:t>
                      </a:r>
                      <a:endParaRPr lang="lv-LV" dirty="0"/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lv-LV" dirty="0" smtClean="0"/>
                        <a:t>Inversijas</a:t>
                      </a:r>
                      <a:endParaRPr lang="lv-LV" dirty="0"/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lv-LV" dirty="0" err="1" smtClean="0"/>
                        <a:t>Recidivējoša</a:t>
                      </a:r>
                      <a:r>
                        <a:rPr lang="lv-LV" dirty="0" smtClean="0"/>
                        <a:t> </a:t>
                      </a:r>
                      <a:r>
                        <a:rPr lang="lv-LV" dirty="0" err="1" smtClean="0"/>
                        <a:t>aneiplodija</a:t>
                      </a:r>
                      <a:endParaRPr lang="lv-LV" dirty="0"/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lv-LV" i="1" dirty="0" err="1"/>
                        <a:t>Skewed</a:t>
                      </a:r>
                      <a:r>
                        <a:rPr lang="lv-LV" i="1" dirty="0"/>
                        <a:t> X-</a:t>
                      </a:r>
                      <a:r>
                        <a:rPr lang="lv-LV" i="1" dirty="0" err="1"/>
                        <a:t>chromosome</a:t>
                      </a:r>
                      <a:r>
                        <a:rPr lang="lv-LV" i="1" dirty="0"/>
                        <a:t> </a:t>
                      </a:r>
                      <a:r>
                        <a:rPr lang="lv-LV" i="1" dirty="0" err="1"/>
                        <a:t>inactivation</a:t>
                      </a:r>
                      <a:endParaRPr lang="lv-LV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3068960"/>
          <a:ext cx="4752528" cy="1554480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4752528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lv-LV" b="1" dirty="0" smtClean="0"/>
                        <a:t>Endokrīni:</a:t>
                      </a:r>
                      <a:endParaRPr lang="lv-LV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lv-LV" dirty="0" smtClean="0"/>
                        <a:t>Paaugstināts</a:t>
                      </a:r>
                      <a:r>
                        <a:rPr lang="lv-LV" baseline="0" dirty="0" smtClean="0"/>
                        <a:t> </a:t>
                      </a:r>
                      <a:r>
                        <a:rPr lang="lv-LV" dirty="0" smtClean="0"/>
                        <a:t>hemoglobīna </a:t>
                      </a:r>
                      <a:r>
                        <a:rPr lang="lv-LV" dirty="0"/>
                        <a:t>A1c </a:t>
                      </a:r>
                      <a:r>
                        <a:rPr lang="lv-LV" dirty="0" smtClean="0"/>
                        <a:t>līmenis</a:t>
                      </a:r>
                      <a:endParaRPr lang="lv-LV" dirty="0"/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lv-LV" dirty="0" smtClean="0"/>
                        <a:t>Zems</a:t>
                      </a:r>
                      <a:r>
                        <a:rPr lang="lv-LV" baseline="0" dirty="0" smtClean="0"/>
                        <a:t> progesterons LF</a:t>
                      </a:r>
                      <a:endParaRPr lang="lv-LV" dirty="0"/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lv-LV" dirty="0" smtClean="0"/>
                        <a:t>PCOS</a:t>
                      </a:r>
                      <a:endParaRPr lang="lv-LV" dirty="0"/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lv-LV" dirty="0" err="1" smtClean="0"/>
                        <a:t>Autoinūns</a:t>
                      </a:r>
                      <a:r>
                        <a:rPr lang="lv-LV" baseline="0" dirty="0" smtClean="0"/>
                        <a:t> </a:t>
                      </a:r>
                      <a:r>
                        <a:rPr lang="lv-LV" baseline="0" dirty="0" err="1" smtClean="0"/>
                        <a:t>tireoidīts</a:t>
                      </a:r>
                      <a:r>
                        <a:rPr lang="lv-LV" baseline="0" dirty="0" smtClean="0"/>
                        <a:t>, </a:t>
                      </a:r>
                      <a:r>
                        <a:rPr lang="lv-LV" baseline="0" dirty="0" err="1" smtClean="0"/>
                        <a:t>hipo-,</a:t>
                      </a:r>
                      <a:r>
                        <a:rPr lang="lv-LV" baseline="0" dirty="0" smtClean="0"/>
                        <a:t> </a:t>
                      </a:r>
                      <a:r>
                        <a:rPr lang="lv-LV" baseline="0" dirty="0" err="1" smtClean="0"/>
                        <a:t>hipertireoīdisms</a:t>
                      </a:r>
                      <a:r>
                        <a:rPr lang="lv-LV" dirty="0" smtClean="0"/>
                        <a:t> </a:t>
                      </a:r>
                      <a:endParaRPr lang="lv-LV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552" y="4725144"/>
          <a:ext cx="3168352" cy="1828800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3168352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lv-LV" b="1" dirty="0" smtClean="0"/>
                        <a:t>Dzemdes</a:t>
                      </a:r>
                      <a:r>
                        <a:rPr lang="lv-LV" b="1" baseline="0" dirty="0" smtClean="0"/>
                        <a:t> patoloģijas</a:t>
                      </a:r>
                      <a:endParaRPr lang="lv-LV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lv-LV" dirty="0" err="1" smtClean="0"/>
                        <a:t>Divragu</a:t>
                      </a:r>
                      <a:endParaRPr lang="en-US" dirty="0"/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lv-LV" dirty="0" smtClean="0"/>
                        <a:t>Ar</a:t>
                      </a:r>
                      <a:r>
                        <a:rPr lang="lv-LV" baseline="0" dirty="0" smtClean="0"/>
                        <a:t> starpsienu</a:t>
                      </a:r>
                      <a:endParaRPr lang="en-US" dirty="0"/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US" dirty="0" smtClean="0"/>
                        <a:t>D</a:t>
                      </a:r>
                      <a:r>
                        <a:rPr lang="lv-LV" dirty="0" err="1" smtClean="0"/>
                        <a:t>ubulta</a:t>
                      </a:r>
                      <a:endParaRPr lang="en-US" dirty="0"/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lv-LV" dirty="0" smtClean="0"/>
                        <a:t>Mioma, </a:t>
                      </a:r>
                      <a:r>
                        <a:rPr lang="lv-LV" dirty="0" err="1" smtClean="0"/>
                        <a:t>adenomioze</a:t>
                      </a:r>
                      <a:endParaRPr lang="en-US" dirty="0"/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lv-LV" dirty="0" smtClean="0"/>
                        <a:t>Saaugumi 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20072" y="188640"/>
          <a:ext cx="3624064" cy="2926080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tblPr>
              <a:tblGrid>
                <a:gridCol w="3624064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lv-LV" b="1" dirty="0" smtClean="0"/>
                        <a:t>Imunoloģiskie</a:t>
                      </a:r>
                      <a:r>
                        <a:rPr lang="lv-LV" b="1" baseline="0" dirty="0" smtClean="0"/>
                        <a:t> traucējumi</a:t>
                      </a:r>
                      <a:endParaRPr lang="lv-LV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lv-LV" dirty="0" smtClean="0"/>
                        <a:t>AFS</a:t>
                      </a:r>
                      <a:endParaRPr lang="lv-LV" dirty="0"/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lv-LV" dirty="0"/>
                        <a:t>○ </a:t>
                      </a:r>
                      <a:r>
                        <a:rPr lang="lv-LV" dirty="0" err="1" smtClean="0"/>
                        <a:t>Antikardiolimīna</a:t>
                      </a:r>
                      <a:r>
                        <a:rPr lang="lv-LV" baseline="0" dirty="0" smtClean="0"/>
                        <a:t> a-v</a:t>
                      </a:r>
                      <a:endParaRPr lang="lv-LV" dirty="0"/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lv-LV" dirty="0"/>
                        <a:t>○ </a:t>
                      </a:r>
                      <a:r>
                        <a:rPr lang="lv-LV" dirty="0" err="1"/>
                        <a:t>Lupus</a:t>
                      </a:r>
                      <a:r>
                        <a:rPr lang="lv-LV" dirty="0"/>
                        <a:t> </a:t>
                      </a:r>
                      <a:r>
                        <a:rPr lang="lv-LV" dirty="0" err="1" smtClean="0"/>
                        <a:t>antikoagulanti</a:t>
                      </a:r>
                      <a:endParaRPr lang="lv-LV" dirty="0"/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lv-LV" dirty="0"/>
                        <a:t>○ </a:t>
                      </a:r>
                      <a:r>
                        <a:rPr lang="lv-LV" dirty="0" err="1" smtClean="0"/>
                        <a:t>Anneksīna</a:t>
                      </a:r>
                      <a:r>
                        <a:rPr lang="lv-LV" dirty="0" smtClean="0"/>
                        <a:t> </a:t>
                      </a:r>
                      <a:r>
                        <a:rPr lang="lv-LV" dirty="0"/>
                        <a:t>V </a:t>
                      </a:r>
                      <a:r>
                        <a:rPr lang="lv-LV" dirty="0" smtClean="0"/>
                        <a:t>antivielas</a:t>
                      </a:r>
                      <a:endParaRPr lang="lv-LV" dirty="0"/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lv-LV" dirty="0"/>
                        <a:t>○ Beta-2 </a:t>
                      </a:r>
                      <a:r>
                        <a:rPr lang="lv-LV" dirty="0" err="1" smtClean="0"/>
                        <a:t>Glikoproteīna</a:t>
                      </a:r>
                      <a:r>
                        <a:rPr lang="lv-LV" dirty="0" smtClean="0"/>
                        <a:t> antivielas</a:t>
                      </a:r>
                      <a:endParaRPr lang="lv-LV" dirty="0"/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lv-LV" dirty="0"/>
                        <a:t>○ </a:t>
                      </a:r>
                      <a:r>
                        <a:rPr lang="lv-LV" i="1" dirty="0" err="1"/>
                        <a:t>Phosphatidylserine</a:t>
                      </a:r>
                      <a:r>
                        <a:rPr lang="lv-LV" dirty="0"/>
                        <a:t> </a:t>
                      </a:r>
                      <a:r>
                        <a:rPr lang="lv-LV" dirty="0" smtClean="0"/>
                        <a:t>antivielas</a:t>
                      </a:r>
                      <a:endParaRPr lang="lv-LV" dirty="0"/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lv-LV" dirty="0"/>
                        <a:t>○ </a:t>
                      </a:r>
                      <a:r>
                        <a:rPr lang="lv-LV" dirty="0" err="1" smtClean="0"/>
                        <a:t>Protrombīna</a:t>
                      </a:r>
                      <a:r>
                        <a:rPr lang="lv-LV" dirty="0" smtClean="0"/>
                        <a:t> antivielas</a:t>
                      </a:r>
                      <a:endParaRPr lang="lv-LV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20072" y="3212976"/>
          <a:ext cx="3552056" cy="320040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552056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lv-LV" b="1" dirty="0" err="1" smtClean="0"/>
                        <a:t>Trombofīlijas</a:t>
                      </a:r>
                      <a:endParaRPr lang="lv-LV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lv-LV" dirty="0" err="1" smtClean="0"/>
                        <a:t>Protrombīna</a:t>
                      </a:r>
                      <a:r>
                        <a:rPr lang="lv-LV" dirty="0" smtClean="0"/>
                        <a:t> </a:t>
                      </a:r>
                      <a:r>
                        <a:rPr lang="lv-LV" dirty="0"/>
                        <a:t>G20210A </a:t>
                      </a:r>
                      <a:r>
                        <a:rPr lang="lv-LV" dirty="0" smtClean="0"/>
                        <a:t>gēna</a:t>
                      </a:r>
                      <a:r>
                        <a:rPr lang="lv-LV" baseline="0" dirty="0" smtClean="0"/>
                        <a:t> mutācija</a:t>
                      </a:r>
                      <a:endParaRPr lang="lv-LV" dirty="0"/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lv-LV" dirty="0" err="1" smtClean="0"/>
                        <a:t>Factora</a:t>
                      </a:r>
                      <a:r>
                        <a:rPr lang="lv-LV" dirty="0" smtClean="0"/>
                        <a:t> </a:t>
                      </a:r>
                      <a:r>
                        <a:rPr lang="lv-LV" dirty="0"/>
                        <a:t>V </a:t>
                      </a:r>
                      <a:r>
                        <a:rPr lang="lv-LV" dirty="0" err="1"/>
                        <a:t>Leiden</a:t>
                      </a:r>
                      <a:r>
                        <a:rPr lang="lv-LV" dirty="0"/>
                        <a:t> </a:t>
                      </a:r>
                      <a:r>
                        <a:rPr lang="lv-LV" dirty="0" smtClean="0"/>
                        <a:t>mutācija</a:t>
                      </a:r>
                      <a:endParaRPr lang="lv-LV" dirty="0"/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lv-LV" dirty="0" smtClean="0"/>
                        <a:t>Proteīna </a:t>
                      </a:r>
                      <a:r>
                        <a:rPr lang="lv-LV" dirty="0"/>
                        <a:t>C </a:t>
                      </a:r>
                      <a:r>
                        <a:rPr lang="lv-LV" dirty="0" smtClean="0"/>
                        <a:t>deficīts</a:t>
                      </a:r>
                      <a:endParaRPr lang="lv-LV" dirty="0"/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lv-LV" dirty="0" smtClean="0"/>
                        <a:t>Proteīna </a:t>
                      </a:r>
                      <a:r>
                        <a:rPr lang="lv-LV" dirty="0"/>
                        <a:t>S </a:t>
                      </a:r>
                      <a:r>
                        <a:rPr lang="lv-LV" dirty="0" smtClean="0"/>
                        <a:t>deficīts</a:t>
                      </a:r>
                      <a:endParaRPr lang="lv-LV" dirty="0"/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lv-LV" dirty="0" err="1" smtClean="0"/>
                        <a:t>Antitrombīna</a:t>
                      </a:r>
                      <a:r>
                        <a:rPr lang="lv-LV" dirty="0" smtClean="0"/>
                        <a:t> </a:t>
                      </a:r>
                      <a:r>
                        <a:rPr lang="lv-LV" dirty="0"/>
                        <a:t>III </a:t>
                      </a:r>
                      <a:r>
                        <a:rPr lang="lv-LV" dirty="0" smtClean="0"/>
                        <a:t>deficīts</a:t>
                      </a:r>
                      <a:endParaRPr lang="lv-LV" dirty="0"/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lv-LV" dirty="0" err="1" smtClean="0"/>
                        <a:t>Metilenhidrotetrafoliāzes</a:t>
                      </a:r>
                      <a:r>
                        <a:rPr lang="lv-LV" baseline="0" dirty="0" smtClean="0"/>
                        <a:t> </a:t>
                      </a:r>
                      <a:r>
                        <a:rPr lang="lv-LV" baseline="0" dirty="0" err="1" smtClean="0"/>
                        <a:t>reduktāzes</a:t>
                      </a:r>
                      <a:r>
                        <a:rPr lang="lv-LV" dirty="0" smtClean="0"/>
                        <a:t> </a:t>
                      </a:r>
                      <a:r>
                        <a:rPr lang="lv-LV" dirty="0"/>
                        <a:t>(MTHFR) </a:t>
                      </a:r>
                      <a:r>
                        <a:rPr lang="lv-LV" dirty="0" smtClean="0"/>
                        <a:t>gēna</a:t>
                      </a:r>
                      <a:r>
                        <a:rPr lang="lv-LV" baseline="0" dirty="0" smtClean="0"/>
                        <a:t> defekts , kas izraisa </a:t>
                      </a:r>
                      <a:r>
                        <a:rPr lang="lv-LV" baseline="0" dirty="0" err="1" smtClean="0"/>
                        <a:t>hiperhomocisteinēmiju</a:t>
                      </a:r>
                      <a:endParaRPr lang="lv-LV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800" b="1" dirty="0" smtClean="0"/>
              <a:t>AFS</a:t>
            </a:r>
            <a:endParaRPr lang="lv-LV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lv-LV" sz="1800" dirty="0" smtClean="0"/>
              <a:t>Konstatē AF antivielas , arī </a:t>
            </a:r>
            <a:r>
              <a:rPr lang="lv-LV" sz="1800" dirty="0" err="1" smtClean="0"/>
              <a:t>antikardiolipīnu</a:t>
            </a:r>
            <a:r>
              <a:rPr lang="lv-LV" sz="1800" dirty="0" smtClean="0"/>
              <a:t>, </a:t>
            </a:r>
            <a:r>
              <a:rPr lang="lv-LV" sz="1800" dirty="0" err="1" smtClean="0"/>
              <a:t>antiß-2</a:t>
            </a:r>
            <a:r>
              <a:rPr lang="lv-LV" sz="1800" dirty="0" smtClean="0"/>
              <a:t> </a:t>
            </a:r>
            <a:r>
              <a:rPr lang="lv-LV" sz="1800" dirty="0" err="1" smtClean="0"/>
              <a:t>glikoproteīnu</a:t>
            </a:r>
            <a:r>
              <a:rPr lang="lv-LV" sz="1800" dirty="0" smtClean="0"/>
              <a:t>, </a:t>
            </a:r>
            <a:r>
              <a:rPr lang="lv-LV" sz="1800" dirty="0" err="1" smtClean="0"/>
              <a:t>lupus</a:t>
            </a:r>
            <a:r>
              <a:rPr lang="lv-LV" sz="1800" dirty="0" smtClean="0"/>
              <a:t> </a:t>
            </a:r>
            <a:r>
              <a:rPr lang="lv-LV" sz="1800" dirty="0" err="1" smtClean="0"/>
              <a:t>antikoagulantu</a:t>
            </a:r>
            <a:endParaRPr lang="lv-LV" sz="1800" dirty="0" smtClean="0"/>
          </a:p>
          <a:p>
            <a:r>
              <a:rPr lang="lv-LV" sz="1800" dirty="0" smtClean="0"/>
              <a:t>Iemesli – </a:t>
            </a:r>
            <a:r>
              <a:rPr lang="lv-LV" sz="1800" dirty="0" err="1" smtClean="0"/>
              <a:t>autoimūna</a:t>
            </a:r>
            <a:r>
              <a:rPr lang="lv-LV" sz="1800" dirty="0" smtClean="0"/>
              <a:t> saslimšana, kas kombinējas ar vides, hormonāliem,  un ģenētiskiem faktoriem, kā arī infekciju klātbūtni( </a:t>
            </a:r>
            <a:r>
              <a:rPr lang="lv-LV" sz="1800" dirty="0" err="1" smtClean="0"/>
              <a:t>parvovīruss</a:t>
            </a:r>
            <a:r>
              <a:rPr lang="lv-LV" sz="1800" dirty="0" smtClean="0"/>
              <a:t>, CMV, </a:t>
            </a:r>
            <a:r>
              <a:rPr lang="lv-LV" sz="1800" dirty="0" err="1" smtClean="0"/>
              <a:t>toksoplazmoze</a:t>
            </a:r>
            <a:r>
              <a:rPr lang="lv-LV" sz="1800" dirty="0" smtClean="0"/>
              <a:t>, </a:t>
            </a:r>
            <a:r>
              <a:rPr lang="lv-LV" sz="1800" dirty="0" err="1" smtClean="0"/>
              <a:t>streptokokki</a:t>
            </a:r>
            <a:r>
              <a:rPr lang="lv-LV" sz="1800" dirty="0" smtClean="0"/>
              <a:t>, </a:t>
            </a:r>
            <a:r>
              <a:rPr lang="lv-LV" sz="1800" dirty="0" err="1" smtClean="0"/>
              <a:t>stafilokokki</a:t>
            </a:r>
            <a:r>
              <a:rPr lang="lv-LV" sz="1800" dirty="0" smtClean="0"/>
              <a:t>, </a:t>
            </a:r>
            <a:r>
              <a:rPr lang="lv-LV" sz="1800" dirty="0" err="1" smtClean="0"/>
              <a:t>mikoplazma</a:t>
            </a:r>
            <a:r>
              <a:rPr lang="lv-LV" sz="1800" dirty="0" smtClean="0"/>
              <a:t> h. U.c.)</a:t>
            </a:r>
          </a:p>
          <a:p>
            <a:r>
              <a:rPr lang="lv-LV" sz="1800" dirty="0" smtClean="0"/>
              <a:t>AFL izpausme:</a:t>
            </a:r>
          </a:p>
          <a:p>
            <a:pPr lvl="1"/>
            <a:r>
              <a:rPr lang="lv-LV" sz="1800" dirty="0" smtClean="0"/>
              <a:t>Trombocītu agregācija</a:t>
            </a:r>
          </a:p>
          <a:p>
            <a:pPr lvl="1"/>
            <a:r>
              <a:rPr lang="lv-LV" sz="1800" dirty="0" smtClean="0"/>
              <a:t>Imunoloģiski iedarbina iekaisuma mehānismu </a:t>
            </a:r>
            <a:r>
              <a:rPr lang="lv-LV" sz="1800" dirty="0" err="1" smtClean="0"/>
              <a:t>trofoblasta</a:t>
            </a:r>
            <a:r>
              <a:rPr lang="lv-LV" sz="1800" dirty="0" smtClean="0"/>
              <a:t> audos</a:t>
            </a:r>
          </a:p>
          <a:p>
            <a:pPr lvl="1"/>
            <a:r>
              <a:rPr lang="lv-LV" sz="1800" dirty="0" smtClean="0"/>
              <a:t>Izmaina </a:t>
            </a:r>
            <a:r>
              <a:rPr lang="lv-LV" sz="1800" dirty="0" err="1" smtClean="0"/>
              <a:t>angiogenēzi</a:t>
            </a:r>
            <a:r>
              <a:rPr lang="lv-LV" sz="1800" dirty="0" smtClean="0"/>
              <a:t> </a:t>
            </a:r>
            <a:r>
              <a:rPr lang="lv-LV" sz="1800" dirty="0" err="1" smtClean="0"/>
              <a:t>trofoblastā</a:t>
            </a:r>
            <a:r>
              <a:rPr lang="lv-LV" sz="1800" dirty="0" smtClean="0"/>
              <a:t>, vazokonstrikcija</a:t>
            </a:r>
          </a:p>
          <a:p>
            <a:pPr lvl="1"/>
            <a:r>
              <a:rPr lang="lv-LV" sz="1800" dirty="0" smtClean="0"/>
              <a:t>Izraisa pastiprinātu placentas audu nekrozi, kas savukārt patoloģiski aktivē </a:t>
            </a:r>
            <a:r>
              <a:rPr lang="lv-LV" sz="1800" dirty="0" err="1" smtClean="0"/>
              <a:t>endotēliju-</a:t>
            </a:r>
            <a:r>
              <a:rPr lang="lv-LV" sz="1800" dirty="0" smtClean="0"/>
              <a:t> rada </a:t>
            </a:r>
            <a:r>
              <a:rPr lang="lv-LV" sz="1800" dirty="0" err="1" smtClean="0"/>
              <a:t>endotēlija</a:t>
            </a:r>
            <a:r>
              <a:rPr lang="lv-LV" sz="1800" dirty="0" smtClean="0"/>
              <a:t> disfunkciju</a:t>
            </a:r>
            <a:endParaRPr lang="lv-LV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620688"/>
            <a:ext cx="1847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endParaRPr lang="lv-LV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Klīniskā un </a:t>
            </a:r>
            <a:r>
              <a:rPr lang="lv-LV" dirty="0" err="1" smtClean="0"/>
              <a:t>laboratorā</a:t>
            </a:r>
            <a:r>
              <a:rPr lang="lv-LV" dirty="0" smtClean="0"/>
              <a:t> diagnostika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lv-LV" sz="2000" dirty="0" err="1" smtClean="0"/>
              <a:t>Antifosfolipīdu</a:t>
            </a:r>
            <a:r>
              <a:rPr lang="lv-LV" sz="2000" dirty="0" smtClean="0"/>
              <a:t> sindroms</a:t>
            </a:r>
            <a:endParaRPr lang="lv-LV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lv-LV" i="1" dirty="0" smtClean="0"/>
              <a:t>RAFS – </a:t>
            </a:r>
            <a:r>
              <a:rPr lang="lv-LV" i="1" dirty="0" err="1" smtClean="0"/>
              <a:t>reproductive</a:t>
            </a:r>
            <a:r>
              <a:rPr lang="lv-LV" i="1" dirty="0" smtClean="0"/>
              <a:t> </a:t>
            </a:r>
            <a:r>
              <a:rPr lang="lv-LV" i="1" dirty="0" err="1" smtClean="0"/>
              <a:t>autoimmune</a:t>
            </a:r>
            <a:r>
              <a:rPr lang="lv-LV" i="1" dirty="0" smtClean="0"/>
              <a:t> </a:t>
            </a:r>
            <a:r>
              <a:rPr lang="lv-LV" i="1" dirty="0" err="1" smtClean="0"/>
              <a:t>failure</a:t>
            </a:r>
            <a:r>
              <a:rPr lang="lv-LV" i="1" dirty="0" smtClean="0"/>
              <a:t> </a:t>
            </a:r>
            <a:r>
              <a:rPr lang="lv-LV" i="1" dirty="0" err="1" smtClean="0"/>
              <a:t>syndrome</a:t>
            </a:r>
            <a:endParaRPr lang="lv-LV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lv-LV" dirty="0" smtClean="0"/>
              <a:t>Klīniski:</a:t>
            </a:r>
          </a:p>
          <a:p>
            <a:pPr lvl="2"/>
            <a:r>
              <a:rPr lang="lv-LV" sz="1700" dirty="0" smtClean="0"/>
              <a:t>Trombozes ( ≥1 </a:t>
            </a:r>
            <a:r>
              <a:rPr lang="lv-LV" sz="1700" dirty="0" err="1" smtClean="0"/>
              <a:t>neizskaidrotavenoza</a:t>
            </a:r>
            <a:r>
              <a:rPr lang="lv-LV" sz="1700" dirty="0" smtClean="0"/>
              <a:t> vai arteriāla tromboze, t.sk. insults)</a:t>
            </a:r>
          </a:p>
          <a:p>
            <a:pPr lvl="2"/>
            <a:r>
              <a:rPr lang="lv-LV" sz="1700" dirty="0" err="1" smtClean="0"/>
              <a:t>Autoimūna</a:t>
            </a:r>
            <a:r>
              <a:rPr lang="lv-LV" sz="1700" dirty="0" smtClean="0"/>
              <a:t> </a:t>
            </a:r>
            <a:r>
              <a:rPr lang="lv-LV" sz="1700" dirty="0" err="1" smtClean="0"/>
              <a:t>trombocitopēnija</a:t>
            </a:r>
            <a:endParaRPr lang="lv-LV" sz="1700" dirty="0" smtClean="0"/>
          </a:p>
          <a:p>
            <a:pPr lvl="2"/>
            <a:r>
              <a:rPr lang="lv-LV" sz="1700" dirty="0" smtClean="0"/>
              <a:t>IA ( ≥ 1 neizskaidrota augļa bojāeja ≥10 </a:t>
            </a:r>
            <a:r>
              <a:rPr lang="lv-LV" sz="1700" dirty="0" err="1" smtClean="0"/>
              <a:t>gr.ned</a:t>
            </a:r>
            <a:r>
              <a:rPr lang="lv-LV" sz="1700" dirty="0" smtClean="0"/>
              <a:t>. vai ≥ 3 IA)</a:t>
            </a:r>
          </a:p>
          <a:p>
            <a:r>
              <a:rPr lang="lv-LV" dirty="0" err="1" smtClean="0"/>
              <a:t>Laboratori</a:t>
            </a:r>
            <a:r>
              <a:rPr lang="lv-LV" dirty="0" smtClean="0"/>
              <a:t>:</a:t>
            </a:r>
          </a:p>
          <a:p>
            <a:pPr lvl="2"/>
            <a:r>
              <a:rPr lang="lv-LV" sz="1600" dirty="0" err="1" smtClean="0"/>
              <a:t>Antikardiolipīna</a:t>
            </a:r>
            <a:r>
              <a:rPr lang="lv-LV" sz="1600" dirty="0" smtClean="0"/>
              <a:t> antivielas</a:t>
            </a:r>
          </a:p>
          <a:p>
            <a:pPr lvl="2"/>
            <a:r>
              <a:rPr lang="lv-LV" sz="1600" dirty="0" err="1" smtClean="0"/>
              <a:t>Lupus</a:t>
            </a:r>
            <a:r>
              <a:rPr lang="lv-LV" sz="1600" dirty="0" smtClean="0"/>
              <a:t> </a:t>
            </a:r>
            <a:r>
              <a:rPr lang="lv-LV" sz="1600" dirty="0" err="1" smtClean="0"/>
              <a:t>antikoagulants</a:t>
            </a:r>
            <a:endParaRPr lang="lv-LV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lv-LV" dirty="0" smtClean="0"/>
              <a:t>Klīniski:</a:t>
            </a:r>
          </a:p>
          <a:p>
            <a:pPr lvl="2"/>
            <a:r>
              <a:rPr lang="lv-LV" dirty="0" smtClean="0"/>
              <a:t>Augļa </a:t>
            </a:r>
            <a:r>
              <a:rPr lang="lv-LV" dirty="0" err="1" smtClean="0"/>
              <a:t>retardācija</a:t>
            </a:r>
            <a:r>
              <a:rPr lang="lv-LV" dirty="0" smtClean="0"/>
              <a:t> &lt; 34 </a:t>
            </a:r>
            <a:r>
              <a:rPr lang="lv-LV" dirty="0" err="1" smtClean="0"/>
              <a:t>gr.nrd</a:t>
            </a:r>
            <a:r>
              <a:rPr lang="lv-LV" dirty="0" smtClean="0"/>
              <a:t>.</a:t>
            </a:r>
          </a:p>
          <a:p>
            <a:pPr lvl="2"/>
            <a:r>
              <a:rPr lang="lv-LV" dirty="0" smtClean="0"/>
              <a:t>Smaga </a:t>
            </a:r>
            <a:r>
              <a:rPr lang="lv-LV" dirty="0" err="1" smtClean="0"/>
              <a:t>preeklampsija</a:t>
            </a:r>
            <a:endParaRPr lang="lv-LV" dirty="0" smtClean="0"/>
          </a:p>
          <a:p>
            <a:pPr lvl="2"/>
            <a:r>
              <a:rPr lang="lv-LV" dirty="0" err="1" smtClean="0"/>
              <a:t>Akušieriski</a:t>
            </a:r>
            <a:r>
              <a:rPr lang="lv-LV" dirty="0" smtClean="0"/>
              <a:t> sarežģījumi</a:t>
            </a:r>
          </a:p>
          <a:p>
            <a:pPr lvl="3"/>
            <a:r>
              <a:rPr lang="lv-LV" sz="1400" dirty="0" smtClean="0"/>
              <a:t>Placentas </a:t>
            </a:r>
            <a:r>
              <a:rPr lang="lv-LV" sz="1400" dirty="0" err="1" smtClean="0"/>
              <a:t>abrupcija</a:t>
            </a:r>
            <a:endParaRPr lang="lv-LV" sz="1400" dirty="0" smtClean="0"/>
          </a:p>
          <a:p>
            <a:pPr lvl="3"/>
            <a:r>
              <a:rPr lang="lv-LV" sz="1400" dirty="0" smtClean="0"/>
              <a:t>HELLP sindroms</a:t>
            </a:r>
          </a:p>
          <a:p>
            <a:pPr lvl="3"/>
            <a:r>
              <a:rPr lang="lv-LV" sz="1400" i="1" dirty="0" err="1" smtClean="0"/>
              <a:t>Herpes</a:t>
            </a:r>
            <a:r>
              <a:rPr lang="lv-LV" sz="1400" i="1" dirty="0" smtClean="0"/>
              <a:t> </a:t>
            </a:r>
            <a:r>
              <a:rPr lang="lv-LV" sz="1400" i="1" dirty="0" err="1" smtClean="0"/>
              <a:t>gestationis</a:t>
            </a:r>
            <a:endParaRPr lang="lv-LV" sz="1400" i="1" dirty="0" smtClean="0"/>
          </a:p>
          <a:p>
            <a:pPr lvl="3"/>
            <a:r>
              <a:rPr lang="lv-LV" sz="1400" i="1" dirty="0" err="1" smtClean="0"/>
              <a:t>Chorea</a:t>
            </a:r>
            <a:r>
              <a:rPr lang="lv-LV" sz="1400" i="1" dirty="0" smtClean="0"/>
              <a:t> </a:t>
            </a:r>
            <a:r>
              <a:rPr lang="lv-LV" sz="1400" i="1" dirty="0" err="1" smtClean="0"/>
              <a:t>gravidarum</a:t>
            </a:r>
            <a:endParaRPr lang="lv-LV" sz="1400" i="1" dirty="0" smtClean="0"/>
          </a:p>
          <a:p>
            <a:pPr lvl="2"/>
            <a:r>
              <a:rPr lang="lv-LV" dirty="0" smtClean="0"/>
              <a:t>Neskaidra neauglība</a:t>
            </a:r>
          </a:p>
          <a:p>
            <a:pPr lvl="2"/>
            <a:r>
              <a:rPr lang="lv-LV" dirty="0" err="1" smtClean="0"/>
              <a:t>Endometrioze</a:t>
            </a:r>
            <a:endParaRPr lang="lv-LV" dirty="0" smtClean="0"/>
          </a:p>
          <a:p>
            <a:pPr lvl="2"/>
            <a:r>
              <a:rPr lang="lv-LV" dirty="0" smtClean="0"/>
              <a:t>IA ( ≥ 1 neizskaidrota augļa bojāeja ≥10 </a:t>
            </a:r>
            <a:r>
              <a:rPr lang="lv-LV" dirty="0" err="1" smtClean="0"/>
              <a:t>gr.ned</a:t>
            </a:r>
            <a:r>
              <a:rPr lang="lv-LV" dirty="0" smtClean="0"/>
              <a:t>. vai ≥ 3 IA)</a:t>
            </a:r>
          </a:p>
          <a:p>
            <a:pPr lvl="2"/>
            <a:endParaRPr lang="lv-LV" dirty="0" smtClean="0"/>
          </a:p>
          <a:p>
            <a:r>
              <a:rPr lang="lv-LV" dirty="0" err="1" smtClean="0"/>
              <a:t>Laboratori</a:t>
            </a:r>
            <a:r>
              <a:rPr lang="lv-LV" dirty="0" smtClean="0"/>
              <a:t>:</a:t>
            </a:r>
          </a:p>
          <a:p>
            <a:pPr lvl="2"/>
            <a:r>
              <a:rPr lang="lv-LV" dirty="0" err="1" smtClean="0"/>
              <a:t>Antifosfolipīdu</a:t>
            </a:r>
            <a:r>
              <a:rPr lang="lv-LV" dirty="0" smtClean="0"/>
              <a:t> antivielas</a:t>
            </a:r>
          </a:p>
          <a:p>
            <a:pPr lvl="2"/>
            <a:r>
              <a:rPr lang="lv-LV" dirty="0" err="1" smtClean="0"/>
              <a:t>Lupus</a:t>
            </a:r>
            <a:r>
              <a:rPr lang="lv-LV" dirty="0" smtClean="0"/>
              <a:t> </a:t>
            </a:r>
            <a:r>
              <a:rPr lang="lv-LV" dirty="0" err="1" smtClean="0"/>
              <a:t>antikoagulants</a:t>
            </a:r>
            <a:endParaRPr lang="lv-LV" dirty="0" smtClean="0"/>
          </a:p>
          <a:p>
            <a:pPr lvl="2"/>
            <a:r>
              <a:rPr lang="lv-LV" dirty="0" err="1" smtClean="0"/>
              <a:t>IgM</a:t>
            </a:r>
            <a:r>
              <a:rPr lang="lv-LV" dirty="0" smtClean="0"/>
              <a:t> izmaiņas – </a:t>
            </a:r>
            <a:r>
              <a:rPr lang="lv-LV" dirty="0" err="1" smtClean="0"/>
              <a:t>gammopatija</a:t>
            </a:r>
            <a:endParaRPr lang="lv-LV" dirty="0" smtClean="0"/>
          </a:p>
          <a:p>
            <a:pPr lvl="2"/>
            <a:r>
              <a:rPr lang="lv-LV" dirty="0" err="1" smtClean="0"/>
              <a:t>Antinukleārās</a:t>
            </a:r>
            <a:r>
              <a:rPr lang="lv-LV" dirty="0" smtClean="0"/>
              <a:t> antivielas orgānu specifiskās antivielas ( </a:t>
            </a:r>
            <a:r>
              <a:rPr lang="lv-LV" dirty="0" err="1" smtClean="0"/>
              <a:t>antitireoīdās</a:t>
            </a:r>
            <a:r>
              <a:rPr lang="lv-LV" dirty="0" smtClean="0"/>
              <a:t> antivielas, </a:t>
            </a:r>
            <a:r>
              <a:rPr lang="lv-LV" dirty="0" err="1" smtClean="0"/>
              <a:t>grud;as</a:t>
            </a:r>
            <a:r>
              <a:rPr lang="lv-LV" dirty="0" smtClean="0"/>
              <a:t> muskulatūras antivielas )</a:t>
            </a:r>
            <a:endParaRPr lang="lv-LV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AFS terapija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370040"/>
          </a:xfrm>
        </p:spPr>
        <p:txBody>
          <a:bodyPr>
            <a:normAutofit fontScale="92500"/>
          </a:bodyPr>
          <a:lstStyle/>
          <a:p>
            <a:r>
              <a:rPr lang="lv-LV" sz="2200" dirty="0" smtClean="0"/>
              <a:t>Aspirīns – nav pārliecinošu pierādījumu. Rekomendē – 75mg (</a:t>
            </a:r>
            <a:r>
              <a:rPr lang="lv-LV" sz="2200" i="1" dirty="0" err="1" smtClean="0"/>
              <a:t>American</a:t>
            </a:r>
            <a:r>
              <a:rPr lang="lv-LV" sz="2200" i="1" dirty="0" smtClean="0"/>
              <a:t> </a:t>
            </a:r>
            <a:r>
              <a:rPr lang="lv-LV" sz="2200" i="1" dirty="0" err="1" smtClean="0"/>
              <a:t>College</a:t>
            </a:r>
            <a:r>
              <a:rPr lang="lv-LV" sz="2200" i="1" dirty="0" smtClean="0"/>
              <a:t> </a:t>
            </a:r>
            <a:r>
              <a:rPr lang="lv-LV" sz="2200" i="1" dirty="0" err="1" smtClean="0"/>
              <a:t>of</a:t>
            </a:r>
            <a:r>
              <a:rPr lang="lv-LV" sz="2200" i="1" dirty="0" smtClean="0"/>
              <a:t> </a:t>
            </a:r>
            <a:r>
              <a:rPr lang="lv-LV" sz="2200" i="1" dirty="0" err="1" smtClean="0"/>
              <a:t>Obstetricians</a:t>
            </a:r>
            <a:r>
              <a:rPr lang="lv-LV" sz="2200" i="1" dirty="0" smtClean="0"/>
              <a:t> </a:t>
            </a:r>
            <a:r>
              <a:rPr lang="lv-LV" sz="2200" i="1" dirty="0" err="1" smtClean="0"/>
              <a:t>and</a:t>
            </a:r>
            <a:r>
              <a:rPr lang="lv-LV" sz="2200" i="1" dirty="0" smtClean="0"/>
              <a:t> </a:t>
            </a:r>
            <a:r>
              <a:rPr lang="lv-LV" sz="2200" i="1" dirty="0" err="1" smtClean="0"/>
              <a:t>Gynecologists</a:t>
            </a:r>
            <a:r>
              <a:rPr lang="lv-LV" sz="2200" i="1" dirty="0" smtClean="0"/>
              <a:t>)</a:t>
            </a:r>
          </a:p>
          <a:p>
            <a:r>
              <a:rPr lang="lv-LV" sz="2200" dirty="0" err="1" smtClean="0"/>
              <a:t>Mazmolekulārie</a:t>
            </a:r>
            <a:r>
              <a:rPr lang="lv-LV" sz="2200" dirty="0" smtClean="0"/>
              <a:t> </a:t>
            </a:r>
            <a:r>
              <a:rPr lang="lv-LV" sz="2200" dirty="0" err="1" smtClean="0"/>
              <a:t>heparīni</a:t>
            </a:r>
            <a:r>
              <a:rPr lang="lv-LV" sz="2200" dirty="0" smtClean="0"/>
              <a:t> – </a:t>
            </a:r>
            <a:r>
              <a:rPr lang="lv-LV" sz="2200" dirty="0" err="1" smtClean="0"/>
              <a:t>antitrombotiski</a:t>
            </a:r>
            <a:r>
              <a:rPr lang="lv-LV" sz="2200" dirty="0" smtClean="0"/>
              <a:t>, </a:t>
            </a:r>
            <a:r>
              <a:rPr lang="lv-LV" sz="2200" dirty="0" err="1" smtClean="0"/>
              <a:t>inhibē</a:t>
            </a:r>
            <a:r>
              <a:rPr lang="lv-LV" sz="2200" dirty="0" smtClean="0"/>
              <a:t> komplimenta </a:t>
            </a:r>
            <a:r>
              <a:rPr lang="lv-LV" sz="2200" dirty="0" err="1" smtClean="0"/>
              <a:t>aktivāciju</a:t>
            </a:r>
            <a:r>
              <a:rPr lang="lv-LV" sz="2200" dirty="0" smtClean="0"/>
              <a:t>, saista a AF-</a:t>
            </a:r>
            <a:r>
              <a:rPr lang="lv-LV" sz="2200" dirty="0" err="1" smtClean="0"/>
              <a:t>av</a:t>
            </a:r>
            <a:r>
              <a:rPr lang="lv-LV" sz="2200" dirty="0" smtClean="0"/>
              <a:t>, </a:t>
            </a:r>
            <a:r>
              <a:rPr lang="lv-LV" sz="2200" dirty="0" err="1" smtClean="0"/>
              <a:t>inhibē</a:t>
            </a:r>
            <a:r>
              <a:rPr lang="lv-LV" sz="2200" dirty="0" smtClean="0"/>
              <a:t> </a:t>
            </a:r>
            <a:r>
              <a:rPr lang="lv-LV" sz="2200" dirty="0" err="1" smtClean="0"/>
              <a:t>imunopatoloģiju</a:t>
            </a:r>
            <a:r>
              <a:rPr lang="lv-LV" sz="2200" dirty="0" smtClean="0"/>
              <a:t> </a:t>
            </a:r>
            <a:r>
              <a:rPr lang="lv-LV" sz="2200" dirty="0" err="1" smtClean="0"/>
              <a:t>endotēlijā</a:t>
            </a:r>
            <a:r>
              <a:rPr lang="lv-LV" sz="2200" dirty="0" smtClean="0"/>
              <a:t> – droši un efektīvi lietošanai ( riski – asiņošana, </a:t>
            </a:r>
            <a:r>
              <a:rPr lang="lv-LV" sz="2200" dirty="0" err="1" smtClean="0"/>
              <a:t>trombocitopēnija</a:t>
            </a:r>
            <a:r>
              <a:rPr lang="lv-LV" sz="2200" dirty="0" smtClean="0"/>
              <a:t>, </a:t>
            </a:r>
            <a:r>
              <a:rPr lang="lv-LV" sz="2200" dirty="0" err="1" smtClean="0"/>
              <a:t>osteopēnija</a:t>
            </a:r>
            <a:r>
              <a:rPr lang="lv-LV" sz="2200" dirty="0" smtClean="0"/>
              <a:t>, bet guvumi ir lielāki )</a:t>
            </a:r>
          </a:p>
          <a:p>
            <a:r>
              <a:rPr lang="lv-LV" sz="2200" i="1" dirty="0" err="1" smtClean="0"/>
              <a:t>Warfarin</a:t>
            </a:r>
            <a:r>
              <a:rPr lang="lv-LV" sz="2200" dirty="0" smtClean="0"/>
              <a:t> – </a:t>
            </a:r>
            <a:r>
              <a:rPr lang="lv-LV" sz="2200" dirty="0" err="1" smtClean="0"/>
              <a:t>teratogēns</a:t>
            </a:r>
            <a:r>
              <a:rPr lang="lv-LV" sz="2200" dirty="0" smtClean="0"/>
              <a:t> I trimestrī, rekomendē lietot II trimestrī</a:t>
            </a:r>
          </a:p>
          <a:p>
            <a:r>
              <a:rPr lang="lv-LV" sz="2200" dirty="0" smtClean="0"/>
              <a:t>Glikokortikoīdus nerekomendē</a:t>
            </a:r>
          </a:p>
          <a:p>
            <a:r>
              <a:rPr lang="lv-LV" sz="2200" dirty="0" smtClean="0"/>
              <a:t>Rekomendē uzsākt terapiju, kad ir “+”grūtniecības tests</a:t>
            </a:r>
          </a:p>
          <a:p>
            <a:r>
              <a:rPr lang="lv-LV" sz="2200" dirty="0" smtClean="0"/>
              <a:t>MMH Terapiju pārtrauc 12 stundas pirms dzemdībām, atsāk 12 stundas pēc dzemdībām un turpina 12 nedēļas, aspirīnu pārtrauc 7 dienas pirms dzemdībām</a:t>
            </a:r>
          </a:p>
          <a:p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373216"/>
            <a:ext cx="790793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b="1" dirty="0" smtClean="0"/>
              <a:t>Papildus terapijas iespējas</a:t>
            </a:r>
            <a:r>
              <a:rPr lang="lv-LV" dirty="0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lv-LV" dirty="0" smtClean="0"/>
              <a:t> intravenozi – </a:t>
            </a:r>
            <a:r>
              <a:rPr lang="lv-LV" dirty="0" err="1" smtClean="0"/>
              <a:t>imunoglobulīns</a:t>
            </a:r>
            <a:r>
              <a:rPr lang="lv-LV" dirty="0" smtClean="0"/>
              <a:t> 400-1000 mg/kg 5 dienas katru mēnesi i/v</a:t>
            </a:r>
          </a:p>
          <a:p>
            <a:pPr>
              <a:buFont typeface="Wingdings" pitchFamily="2" charset="2"/>
              <a:buChar char="q"/>
            </a:pPr>
            <a:r>
              <a:rPr lang="lv-LV" dirty="0" smtClean="0"/>
              <a:t> </a:t>
            </a:r>
            <a:r>
              <a:rPr lang="lv-LV" dirty="0" err="1" smtClean="0"/>
              <a:t>plazmoferēze</a:t>
            </a:r>
            <a:r>
              <a:rPr lang="lv-LV" dirty="0" smtClean="0"/>
              <a:t> samazina antivielu titrus</a:t>
            </a:r>
          </a:p>
          <a:p>
            <a:pPr>
              <a:buFont typeface="Wingdings" pitchFamily="2" charset="2"/>
              <a:buChar char="q"/>
            </a:pPr>
            <a:r>
              <a:rPr lang="lv-LV" dirty="0" smtClean="0"/>
              <a:t>Nerekomendē glikokortikoīdus</a:t>
            </a:r>
            <a:endParaRPr lang="lv-LV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Dzemdes patoloģijas un IA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229600" cy="4937760"/>
          </a:xfrm>
        </p:spPr>
        <p:txBody>
          <a:bodyPr/>
          <a:lstStyle/>
          <a:p>
            <a:r>
              <a:rPr lang="lv-LV" dirty="0" smtClean="0"/>
              <a:t>Millera vadu attīstības patoloģija</a:t>
            </a:r>
          </a:p>
          <a:p>
            <a:pPr lvl="2"/>
            <a:r>
              <a:rPr lang="lv-LV" dirty="0" smtClean="0"/>
              <a:t>Dzemdes </a:t>
            </a:r>
            <a:r>
              <a:rPr lang="lv-LV" dirty="0" err="1" smtClean="0"/>
              <a:t>aģenēze</a:t>
            </a:r>
            <a:r>
              <a:rPr lang="lv-LV" dirty="0" smtClean="0"/>
              <a:t> vai </a:t>
            </a:r>
            <a:r>
              <a:rPr lang="lv-LV" dirty="0" err="1" smtClean="0"/>
              <a:t>hipoplāzija</a:t>
            </a:r>
            <a:endParaRPr lang="lv-LV" dirty="0" smtClean="0"/>
          </a:p>
          <a:p>
            <a:pPr lvl="2"/>
            <a:r>
              <a:rPr lang="lv-LV" dirty="0" err="1" smtClean="0"/>
              <a:t>Vienragu</a:t>
            </a:r>
            <a:r>
              <a:rPr lang="lv-LV" dirty="0" smtClean="0"/>
              <a:t> dzemde</a:t>
            </a:r>
          </a:p>
          <a:p>
            <a:pPr lvl="2"/>
            <a:r>
              <a:rPr lang="lv-LV" dirty="0" err="1" smtClean="0"/>
              <a:t>Divragu</a:t>
            </a:r>
            <a:r>
              <a:rPr lang="lv-LV" dirty="0" smtClean="0"/>
              <a:t> dzemde</a:t>
            </a:r>
          </a:p>
          <a:p>
            <a:pPr lvl="2"/>
            <a:r>
              <a:rPr lang="lv-LV" dirty="0" smtClean="0"/>
              <a:t>Dubulta dzemde </a:t>
            </a:r>
          </a:p>
          <a:p>
            <a:pPr lvl="2"/>
            <a:r>
              <a:rPr lang="lv-LV" dirty="0" smtClean="0"/>
              <a:t> </a:t>
            </a:r>
            <a:r>
              <a:rPr lang="lv-LV" dirty="0" err="1" smtClean="0"/>
              <a:t>Arkveida</a:t>
            </a:r>
            <a:r>
              <a:rPr lang="lv-LV" dirty="0" smtClean="0"/>
              <a:t> dzemde</a:t>
            </a:r>
          </a:p>
          <a:p>
            <a:pPr lvl="2"/>
            <a:r>
              <a:rPr lang="lv-LV" dirty="0" smtClean="0"/>
              <a:t>Dzemde ar </a:t>
            </a:r>
            <a:r>
              <a:rPr lang="lv-LV" dirty="0" err="1" smtClean="0"/>
              <a:t>septu</a:t>
            </a:r>
            <a:endParaRPr lang="lv-LV" dirty="0" smtClean="0"/>
          </a:p>
          <a:p>
            <a:r>
              <a:rPr lang="lv-LV" dirty="0" smtClean="0"/>
              <a:t>Dzemdes mioma</a:t>
            </a:r>
          </a:p>
          <a:p>
            <a:r>
              <a:rPr lang="lv-LV" dirty="0" err="1" smtClean="0"/>
              <a:t>Adenomioze</a:t>
            </a:r>
            <a:endParaRPr lang="lv-LV" dirty="0" smtClean="0"/>
          </a:p>
          <a:p>
            <a:r>
              <a:rPr lang="lv-LV" dirty="0" err="1" smtClean="0"/>
              <a:t>Endometrija</a:t>
            </a:r>
            <a:r>
              <a:rPr lang="lv-LV" dirty="0" smtClean="0"/>
              <a:t> polipi</a:t>
            </a:r>
          </a:p>
          <a:p>
            <a:r>
              <a:rPr lang="lv-LV" dirty="0" err="1" smtClean="0"/>
              <a:t>Intrauterinas</a:t>
            </a:r>
            <a:r>
              <a:rPr lang="lv-LV" dirty="0" smtClean="0"/>
              <a:t> adhēzijas</a:t>
            </a:r>
            <a:endParaRPr lang="lv-LV" dirty="0"/>
          </a:p>
        </p:txBody>
      </p:sp>
      <p:sp>
        <p:nvSpPr>
          <p:cNvPr id="4" name="Oval Callout 3"/>
          <p:cNvSpPr/>
          <p:nvPr/>
        </p:nvSpPr>
        <p:spPr>
          <a:xfrm>
            <a:off x="4499992" y="3573016"/>
            <a:ext cx="4320480" cy="864096"/>
          </a:xfrm>
          <a:prstGeom prst="wedgeEllipseCallout">
            <a:avLst>
              <a:gd name="adj1" fmla="val -76254"/>
              <a:gd name="adj2" fmla="val -4348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 smtClean="0"/>
              <a:t>IA – a-</a:t>
            </a:r>
            <a:r>
              <a:rPr lang="lv-LV" sz="1200" b="1" dirty="0" err="1" smtClean="0"/>
              <a:t>vaskulāra</a:t>
            </a:r>
            <a:r>
              <a:rPr lang="lv-LV" sz="1200" b="1" dirty="0" smtClean="0"/>
              <a:t> </a:t>
            </a:r>
            <a:r>
              <a:rPr lang="lv-LV" sz="1200" b="1" dirty="0" err="1" smtClean="0"/>
              <a:t>septa</a:t>
            </a:r>
            <a:r>
              <a:rPr lang="lv-LV" sz="1200" b="1" dirty="0" smtClean="0"/>
              <a:t>, traucēta </a:t>
            </a:r>
            <a:r>
              <a:rPr lang="lv-LV" sz="1200" b="1" dirty="0" err="1" smtClean="0"/>
              <a:t>decidualizācija</a:t>
            </a:r>
            <a:r>
              <a:rPr lang="lv-LV" sz="1200" b="1" dirty="0" smtClean="0"/>
              <a:t>, muskuļaudi </a:t>
            </a:r>
            <a:r>
              <a:rPr lang="lv-LV" sz="1200" b="1" dirty="0" err="1" smtClean="0"/>
              <a:t>septā</a:t>
            </a:r>
            <a:r>
              <a:rPr lang="lv-LV" sz="1200" b="1" dirty="0" smtClean="0"/>
              <a:t> – ar nekoordinētu kontraktilitāti</a:t>
            </a:r>
            <a:endParaRPr lang="lv-LV" sz="1200" b="1" dirty="0"/>
          </a:p>
        </p:txBody>
      </p:sp>
      <p:sp>
        <p:nvSpPr>
          <p:cNvPr id="5" name="Oval Callout 4"/>
          <p:cNvSpPr/>
          <p:nvPr/>
        </p:nvSpPr>
        <p:spPr>
          <a:xfrm>
            <a:off x="5220072" y="1700808"/>
            <a:ext cx="3744416" cy="864096"/>
          </a:xfrm>
          <a:prstGeom prst="wedgeEllipseCallout">
            <a:avLst>
              <a:gd name="adj1" fmla="val -97908"/>
              <a:gd name="adj2" fmla="val 3215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b="1" dirty="0" smtClean="0"/>
              <a:t>IA -1/3 no visām </a:t>
            </a:r>
            <a:r>
              <a:rPr lang="lv-LV" sz="1000" b="1" dirty="0" err="1" smtClean="0"/>
              <a:t>grūtniecībām</a:t>
            </a:r>
            <a:r>
              <a:rPr lang="lv-LV" sz="1000" b="1" dirty="0" smtClean="0"/>
              <a:t> – saistīti ar patoloģisku </a:t>
            </a:r>
            <a:r>
              <a:rPr lang="lv-LV" sz="1000" b="1" dirty="0" err="1" smtClean="0"/>
              <a:t>vaskularizāciju</a:t>
            </a:r>
            <a:r>
              <a:rPr lang="lv-LV" sz="1000" b="1" dirty="0" smtClean="0"/>
              <a:t>, samazinātu </a:t>
            </a:r>
            <a:r>
              <a:rPr lang="lv-LV" sz="1000" b="1" dirty="0" err="1" smtClean="0"/>
              <a:t>miometrija</a:t>
            </a:r>
            <a:r>
              <a:rPr lang="lv-LV" sz="1000" b="1" dirty="0" smtClean="0"/>
              <a:t> apjomu</a:t>
            </a:r>
          </a:p>
          <a:p>
            <a:pPr algn="ctr"/>
            <a:r>
              <a:rPr lang="lv-LV" sz="1000" b="1" dirty="0" smtClean="0"/>
              <a:t>Jāizslēdz nieru patoloģija</a:t>
            </a:r>
            <a:endParaRPr lang="lv-LV" sz="1000" b="1" dirty="0"/>
          </a:p>
        </p:txBody>
      </p:sp>
      <p:sp>
        <p:nvSpPr>
          <p:cNvPr id="6" name="Oval Callout 5"/>
          <p:cNvSpPr/>
          <p:nvPr/>
        </p:nvSpPr>
        <p:spPr>
          <a:xfrm>
            <a:off x="5940152" y="2852936"/>
            <a:ext cx="2736304" cy="612648"/>
          </a:xfrm>
          <a:prstGeom prst="wedgeEllipseCallout">
            <a:avLst>
              <a:gd name="adj1" fmla="val -146718"/>
              <a:gd name="adj2" fmla="val -2494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b="1" dirty="0" smtClean="0"/>
              <a:t>IA – 20,9%, priekšlaicīgas dzemdības – 24.4%</a:t>
            </a:r>
            <a:endParaRPr lang="lv-LV" sz="1000" b="1" dirty="0"/>
          </a:p>
        </p:txBody>
      </p:sp>
      <p:sp>
        <p:nvSpPr>
          <p:cNvPr id="7" name="Oval Callout 6"/>
          <p:cNvSpPr/>
          <p:nvPr/>
        </p:nvSpPr>
        <p:spPr>
          <a:xfrm>
            <a:off x="6012160" y="5085184"/>
            <a:ext cx="2592288" cy="612648"/>
          </a:xfrm>
          <a:prstGeom prst="wedgeEllipseCallout">
            <a:avLst>
              <a:gd name="adj1" fmla="val -154046"/>
              <a:gd name="adj2" fmla="val -184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 smtClean="0"/>
              <a:t>Mezglu novietojums, izmēri</a:t>
            </a:r>
            <a:endParaRPr lang="lv-LV" sz="1200" b="1" dirty="0"/>
          </a:p>
        </p:txBody>
      </p:sp>
      <p:sp>
        <p:nvSpPr>
          <p:cNvPr id="8" name="Oval Callout 7"/>
          <p:cNvSpPr/>
          <p:nvPr/>
        </p:nvSpPr>
        <p:spPr>
          <a:xfrm>
            <a:off x="5292080" y="5805264"/>
            <a:ext cx="2808312" cy="612648"/>
          </a:xfrm>
          <a:prstGeom prst="wedgeEllipseCallout">
            <a:avLst>
              <a:gd name="adj1" fmla="val -111339"/>
              <a:gd name="adj2" fmla="val -13047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 smtClean="0">
                <a:solidFill>
                  <a:schemeClr val="accent1">
                    <a:lumMod val="50000"/>
                  </a:schemeClr>
                </a:solidFill>
              </a:rPr>
              <a:t>Svešķermeņa efekts, rada hronisku iekaisuma reakciju </a:t>
            </a:r>
            <a:r>
              <a:rPr lang="lv-LV" sz="1200" dirty="0" err="1" smtClean="0">
                <a:solidFill>
                  <a:schemeClr val="accent1">
                    <a:lumMod val="50000"/>
                  </a:schemeClr>
                </a:solidFill>
              </a:rPr>
              <a:t>endometrijā</a:t>
            </a:r>
            <a:endParaRPr lang="lv-LV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400" dirty="0" smtClean="0"/>
              <a:t>Kādu diagnostikas metodi izvēlēties dzemdes patoloģiju diagnostikā sievietēm ar IA</a:t>
            </a:r>
            <a:endParaRPr lang="lv-LV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Metode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Priekšrocības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Trūkumi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Cena 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USG</a:t>
                      </a:r>
                      <a:endParaRPr lang="lv-LV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Tūlīt pieejama</a:t>
                      </a:r>
                    </a:p>
                    <a:p>
                      <a:r>
                        <a:rPr lang="lv-LV" sz="1100" dirty="0" smtClean="0"/>
                        <a:t>Neinvazīva</a:t>
                      </a:r>
                    </a:p>
                    <a:p>
                      <a:r>
                        <a:rPr lang="lv-LV" sz="1100" dirty="0" smtClean="0"/>
                        <a:t>Teicami</a:t>
                      </a:r>
                      <a:r>
                        <a:rPr lang="lv-LV" sz="1100" baseline="0" dirty="0" smtClean="0"/>
                        <a:t> atspoguļo morfoloģiju</a:t>
                      </a:r>
                      <a:endParaRPr lang="lv-LV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Dzemdes kontūra neskaidra</a:t>
                      </a:r>
                    </a:p>
                    <a:p>
                      <a:r>
                        <a:rPr lang="lv-LV" sz="1100" dirty="0" smtClean="0"/>
                        <a:t>Nevar pilnībā atspoguļot dzemdes dobumu</a:t>
                      </a:r>
                      <a:endParaRPr lang="lv-LV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Salīdzinoši</a:t>
                      </a:r>
                      <a:r>
                        <a:rPr lang="lv-LV" sz="1100" baseline="0" dirty="0" smtClean="0"/>
                        <a:t> lēta</a:t>
                      </a:r>
                      <a:endParaRPr lang="lv-LV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HSG</a:t>
                      </a:r>
                      <a:endParaRPr lang="lv-LV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Vizualizē dzemdes dobumu, </a:t>
                      </a:r>
                      <a:r>
                        <a:rPr lang="lv-LV" sz="1100" dirty="0" err="1" smtClean="0"/>
                        <a:t>cervikālo</a:t>
                      </a:r>
                      <a:r>
                        <a:rPr lang="lv-LV" sz="1100" dirty="0" smtClean="0"/>
                        <a:t> kanālu, olvadu uzbūvi, caurlaidību</a:t>
                      </a:r>
                      <a:endParaRPr lang="lv-LV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RTG</a:t>
                      </a:r>
                      <a:r>
                        <a:rPr lang="lv-LV" sz="1100" baseline="0" dirty="0" smtClean="0"/>
                        <a:t> starojums</a:t>
                      </a:r>
                    </a:p>
                    <a:p>
                      <a:r>
                        <a:rPr lang="lv-LV" sz="1100" baseline="0" dirty="0" smtClean="0"/>
                        <a:t>Joda nepanesība</a:t>
                      </a:r>
                    </a:p>
                    <a:p>
                      <a:r>
                        <a:rPr lang="lv-LV" sz="1100" baseline="0" dirty="0" smtClean="0"/>
                        <a:t>Sāpīga</a:t>
                      </a:r>
                    </a:p>
                    <a:p>
                      <a:r>
                        <a:rPr lang="lv-LV" sz="1100" baseline="0" dirty="0" smtClean="0"/>
                        <a:t>IIS risks</a:t>
                      </a:r>
                      <a:endParaRPr lang="lv-LV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Salīdzinoši lēta</a:t>
                      </a:r>
                      <a:endParaRPr lang="lv-LV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3D USG</a:t>
                      </a:r>
                      <a:endParaRPr lang="lv-LV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Vizualizē</a:t>
                      </a:r>
                      <a:r>
                        <a:rPr lang="lv-LV" sz="1100" baseline="0" dirty="0" smtClean="0"/>
                        <a:t> gan dobumu, gan </a:t>
                      </a:r>
                      <a:r>
                        <a:rPr lang="lv-LV" sz="1100" baseline="0" dirty="0" err="1" smtClean="0"/>
                        <a:t>miometriju</a:t>
                      </a:r>
                      <a:endParaRPr lang="lv-LV" sz="1100" baseline="0" dirty="0" smtClean="0"/>
                    </a:p>
                    <a:p>
                      <a:r>
                        <a:rPr lang="lv-LV" sz="1100" baseline="0" dirty="0" smtClean="0"/>
                        <a:t>Labi izšķir </a:t>
                      </a:r>
                      <a:r>
                        <a:rPr lang="lv-LV" sz="1100" baseline="0" dirty="0" err="1" smtClean="0"/>
                        <a:t>divragu</a:t>
                      </a:r>
                      <a:r>
                        <a:rPr lang="lv-LV" sz="1100" baseline="0" dirty="0" smtClean="0"/>
                        <a:t>/</a:t>
                      </a:r>
                      <a:r>
                        <a:rPr lang="lv-LV" sz="1100" baseline="0" dirty="0" err="1" smtClean="0"/>
                        <a:t>septētu</a:t>
                      </a:r>
                      <a:r>
                        <a:rPr lang="lv-LV" sz="1100" baseline="0" dirty="0" smtClean="0"/>
                        <a:t> dzemdi</a:t>
                      </a:r>
                      <a:endParaRPr lang="lv-LV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Ne visur pieejama aparatūra</a:t>
                      </a:r>
                    </a:p>
                    <a:p>
                      <a:r>
                        <a:rPr lang="lv-LV" sz="1100" dirty="0" smtClean="0"/>
                        <a:t>Pieredzējis speciālists</a:t>
                      </a:r>
                      <a:endParaRPr lang="lv-LV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Salīdzinoši lēta</a:t>
                      </a:r>
                      <a:endParaRPr lang="lv-LV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100" dirty="0" err="1" smtClean="0"/>
                        <a:t>HiKoSI</a:t>
                      </a:r>
                      <a:endParaRPr lang="lv-LV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Labi izvērtē dzemdes dobumu</a:t>
                      </a:r>
                    </a:p>
                    <a:p>
                      <a:r>
                        <a:rPr lang="lv-LV" sz="1100" dirty="0" smtClean="0"/>
                        <a:t>Nosaka olvadu caurlaidību</a:t>
                      </a:r>
                      <a:endParaRPr lang="lv-LV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Laikietilpīgs </a:t>
                      </a:r>
                    </a:p>
                    <a:p>
                      <a:r>
                        <a:rPr lang="lv-LV" sz="1100" dirty="0" smtClean="0"/>
                        <a:t>Kļūdaini daudz i/u adhēziju</a:t>
                      </a:r>
                      <a:r>
                        <a:rPr lang="lv-LV" sz="1100" baseline="0" dirty="0" smtClean="0"/>
                        <a:t> diagnostika</a:t>
                      </a:r>
                      <a:endParaRPr lang="lv-LV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Salīdzinoši lēta</a:t>
                      </a:r>
                      <a:endParaRPr lang="lv-LV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Diagnostiskā </a:t>
                      </a:r>
                      <a:r>
                        <a:rPr lang="lv-LV" sz="1100" dirty="0" err="1" smtClean="0"/>
                        <a:t>histeroskopija</a:t>
                      </a:r>
                      <a:endParaRPr lang="lv-LV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Visprecīzākā dobuma patoloģijas metode</a:t>
                      </a:r>
                    </a:p>
                    <a:p>
                      <a:r>
                        <a:rPr lang="lv-LV" sz="1100" dirty="0" smtClean="0"/>
                        <a:t>Vienkārša ambulatora manipulācija</a:t>
                      </a:r>
                      <a:endParaRPr lang="lv-LV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Invazīva</a:t>
                      </a:r>
                    </a:p>
                    <a:p>
                      <a:r>
                        <a:rPr lang="lv-LV" sz="1100" dirty="0" smtClean="0"/>
                        <a:t>Nav pārliecinoša</a:t>
                      </a:r>
                      <a:r>
                        <a:rPr lang="lv-LV" sz="1100" baseline="0" dirty="0" smtClean="0"/>
                        <a:t> </a:t>
                      </a:r>
                      <a:r>
                        <a:rPr lang="lv-LV" sz="1100" baseline="0" dirty="0" err="1" smtClean="0"/>
                        <a:t>septas</a:t>
                      </a:r>
                      <a:r>
                        <a:rPr lang="lv-LV" sz="1100" baseline="0" dirty="0" smtClean="0"/>
                        <a:t>/</a:t>
                      </a:r>
                      <a:r>
                        <a:rPr lang="lv-LV" sz="1100" baseline="0" dirty="0" err="1" smtClean="0"/>
                        <a:t>divragu</a:t>
                      </a:r>
                      <a:r>
                        <a:rPr lang="lv-LV" sz="1100" baseline="0" dirty="0" smtClean="0"/>
                        <a:t> dzemdes diagnostika</a:t>
                      </a:r>
                    </a:p>
                    <a:p>
                      <a:r>
                        <a:rPr lang="lv-LV" sz="1100" baseline="0" dirty="0" smtClean="0"/>
                        <a:t>Neinformatīva par olvadu caurlaidību</a:t>
                      </a:r>
                      <a:endParaRPr lang="lv-LV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Vidēja</a:t>
                      </a:r>
                      <a:endParaRPr lang="lv-LV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MR</a:t>
                      </a:r>
                      <a:endParaRPr lang="lv-LV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Precīzi atspoguļo mīksto audu patoloģiju</a:t>
                      </a:r>
                      <a:endParaRPr lang="lv-LV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Nav informācijas par olvadu caurlaidību</a:t>
                      </a:r>
                    </a:p>
                    <a:p>
                      <a:r>
                        <a:rPr lang="lv-LV" sz="1100" dirty="0" smtClean="0"/>
                        <a:t>Rezultāti grūti interpretējami</a:t>
                      </a:r>
                      <a:endParaRPr lang="lv-LV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Dārga</a:t>
                      </a:r>
                      <a:endParaRPr lang="lv-LV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Diagnostiskā lp</a:t>
                      </a:r>
                      <a:endParaRPr lang="lv-LV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Precīza </a:t>
                      </a:r>
                      <a:r>
                        <a:rPr lang="lv-LV" sz="1100" dirty="0" err="1" smtClean="0"/>
                        <a:t>septas</a:t>
                      </a:r>
                      <a:r>
                        <a:rPr lang="lv-LV" sz="1100" dirty="0" smtClean="0"/>
                        <a:t>/</a:t>
                      </a:r>
                      <a:r>
                        <a:rPr lang="lv-LV" sz="1100" dirty="0" err="1" smtClean="0"/>
                        <a:t>divragu</a:t>
                      </a:r>
                      <a:r>
                        <a:rPr lang="lv-LV" sz="1100" dirty="0" smtClean="0"/>
                        <a:t> dzemdes diagnostika</a:t>
                      </a:r>
                      <a:endParaRPr lang="lv-LV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Invazīva</a:t>
                      </a:r>
                    </a:p>
                    <a:p>
                      <a:r>
                        <a:rPr lang="lv-LV" sz="1100" dirty="0" smtClean="0"/>
                        <a:t>Nepieciešama anestēzija</a:t>
                      </a:r>
                      <a:endParaRPr lang="lv-LV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 dirty="0" smtClean="0"/>
                        <a:t>Dārga</a:t>
                      </a:r>
                      <a:r>
                        <a:rPr lang="lv-LV" sz="1100" baseline="0" dirty="0" smtClean="0"/>
                        <a:t> </a:t>
                      </a:r>
                      <a:endParaRPr lang="lv-LV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Dzemdes patoloģiju ārstēšana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154016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Polipi</a:t>
            </a:r>
          </a:p>
          <a:p>
            <a:pPr lvl="2"/>
            <a:r>
              <a:rPr lang="lv-LV" dirty="0" smtClean="0"/>
              <a:t>HRS pacientēm ar neizskaidrotu neauglību un polipu  - 65% iestājas grūtniecība</a:t>
            </a:r>
          </a:p>
          <a:p>
            <a:pPr lvl="2"/>
            <a:r>
              <a:rPr lang="lv-LV" dirty="0" smtClean="0"/>
              <a:t>Rekomendē evakuēt pat mazus polipus</a:t>
            </a:r>
          </a:p>
          <a:p>
            <a:r>
              <a:rPr lang="lv-LV" dirty="0" smtClean="0"/>
              <a:t>Dzemde ar starpsienu</a:t>
            </a:r>
          </a:p>
          <a:p>
            <a:pPr lvl="2"/>
            <a:r>
              <a:rPr lang="lv-LV" dirty="0" err="1" smtClean="0"/>
              <a:t>Histeroskopiska</a:t>
            </a:r>
            <a:r>
              <a:rPr lang="lv-LV" dirty="0" smtClean="0"/>
              <a:t> </a:t>
            </a:r>
            <a:r>
              <a:rPr lang="lv-LV" i="1" dirty="0" err="1" smtClean="0"/>
              <a:t>resectio</a:t>
            </a:r>
            <a:r>
              <a:rPr lang="lv-LV" i="1" dirty="0" smtClean="0"/>
              <a:t> </a:t>
            </a:r>
            <a:r>
              <a:rPr lang="lv-LV" i="1" dirty="0" err="1" smtClean="0"/>
              <a:t>septum</a:t>
            </a:r>
            <a:r>
              <a:rPr lang="lv-LV" i="1" dirty="0" smtClean="0"/>
              <a:t> </a:t>
            </a:r>
            <a:r>
              <a:rPr lang="lv-LV" i="1" dirty="0" err="1" smtClean="0"/>
              <a:t>cavi</a:t>
            </a:r>
            <a:r>
              <a:rPr lang="lv-LV" i="1" dirty="0" smtClean="0"/>
              <a:t> </a:t>
            </a:r>
            <a:r>
              <a:rPr lang="lv-LV" i="1" dirty="0" err="1" smtClean="0"/>
              <a:t>uteri</a:t>
            </a:r>
            <a:r>
              <a:rPr lang="lv-LV" i="1" dirty="0" smtClean="0"/>
              <a:t>/</a:t>
            </a:r>
            <a:r>
              <a:rPr lang="lv-LV" i="1" dirty="0" err="1" smtClean="0"/>
              <a:t>metroplasty</a:t>
            </a:r>
            <a:r>
              <a:rPr lang="lv-LV" i="1" dirty="0" smtClean="0"/>
              <a:t> </a:t>
            </a:r>
            <a:r>
              <a:rPr lang="lv-LV" dirty="0" smtClean="0"/>
              <a:t>uzlabo iznākumu par 45,8%-67%-89%</a:t>
            </a:r>
          </a:p>
          <a:p>
            <a:r>
              <a:rPr lang="lv-LV" dirty="0" smtClean="0"/>
              <a:t>Mioma</a:t>
            </a:r>
          </a:p>
          <a:p>
            <a:pPr lvl="2"/>
            <a:r>
              <a:rPr lang="lv-LV" dirty="0" err="1" smtClean="0"/>
              <a:t>Submukozu</a:t>
            </a:r>
            <a:r>
              <a:rPr lang="lv-LV" dirty="0" smtClean="0"/>
              <a:t> miomu </a:t>
            </a:r>
            <a:r>
              <a:rPr lang="lv-LV" dirty="0" err="1" smtClean="0"/>
              <a:t>histeroskopiska</a:t>
            </a:r>
            <a:r>
              <a:rPr lang="lv-LV" dirty="0" smtClean="0"/>
              <a:t> evakuācija samazina spontāno abortu sastopamību ( 2cm un lielāki)</a:t>
            </a:r>
          </a:p>
          <a:p>
            <a:pPr lvl="2"/>
            <a:r>
              <a:rPr lang="lv-LV" dirty="0" smtClean="0"/>
              <a:t>Konservatīva </a:t>
            </a:r>
            <a:r>
              <a:rPr lang="lv-LV" dirty="0" err="1" smtClean="0"/>
              <a:t>miomektomija</a:t>
            </a:r>
            <a:r>
              <a:rPr lang="lv-LV" dirty="0" smtClean="0"/>
              <a:t>, ja </a:t>
            </a:r>
            <a:r>
              <a:rPr lang="lv-LV" dirty="0" err="1" smtClean="0"/>
              <a:t>intramurāli</a:t>
            </a:r>
            <a:r>
              <a:rPr lang="lv-LV" dirty="0" smtClean="0"/>
              <a:t> mezgli ir lielāki par 5 cm uzlabo grūtniecības iznākumu par 50-60%</a:t>
            </a:r>
          </a:p>
          <a:p>
            <a:pPr lvl="2"/>
            <a:r>
              <a:rPr lang="lv-LV" dirty="0" smtClean="0"/>
              <a:t>Mezglu un </a:t>
            </a:r>
            <a:r>
              <a:rPr lang="lv-LV" dirty="0" err="1" smtClean="0"/>
              <a:t>a.uterinae</a:t>
            </a:r>
            <a:r>
              <a:rPr lang="lv-LV" dirty="0" smtClean="0"/>
              <a:t> </a:t>
            </a:r>
            <a:r>
              <a:rPr lang="lv-LV" dirty="0" err="1" smtClean="0"/>
              <a:t>emboliācija</a:t>
            </a:r>
            <a:r>
              <a:rPr lang="lv-LV" dirty="0" smtClean="0"/>
              <a:t> var izraisīt iespējamu priekšlaicīgu olnīcu funkciju izsīkšanu – šīs metodes </a:t>
            </a:r>
            <a:r>
              <a:rPr lang="lv-LV" dirty="0" err="1" smtClean="0"/>
              <a:t>nerekomedē</a:t>
            </a:r>
            <a:endParaRPr lang="lv-LV" dirty="0" smtClean="0"/>
          </a:p>
          <a:p>
            <a:pPr lvl="2"/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5661248"/>
            <a:ext cx="671690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dirty="0" err="1" smtClean="0"/>
              <a:t>Hydrosalpinx</a:t>
            </a:r>
            <a:r>
              <a:rPr lang="lv-LV" dirty="0" smtClean="0"/>
              <a:t>  - </a:t>
            </a:r>
            <a:r>
              <a:rPr lang="lv-LV" dirty="0" err="1" smtClean="0"/>
              <a:t>salpingektomija</a:t>
            </a:r>
            <a:r>
              <a:rPr lang="lv-LV" dirty="0" smtClean="0"/>
              <a:t> pirms IVF –</a:t>
            </a:r>
          </a:p>
          <a:p>
            <a:r>
              <a:rPr lang="lv-LV" dirty="0" smtClean="0"/>
              <a:t> pēc</a:t>
            </a:r>
            <a:r>
              <a:rPr lang="lv-LV" i="1" dirty="0" smtClean="0"/>
              <a:t> </a:t>
            </a:r>
            <a:r>
              <a:rPr lang="lv-LV" i="1" dirty="0" err="1" smtClean="0"/>
              <a:t>Cochrane</a:t>
            </a:r>
            <a:r>
              <a:rPr lang="lv-LV" i="1" dirty="0" smtClean="0"/>
              <a:t> </a:t>
            </a:r>
            <a:r>
              <a:rPr lang="lv-LV" dirty="0" smtClean="0"/>
              <a:t>- ~ 2x palielinās grūtniecības iznēsāšanas iespēja.</a:t>
            </a:r>
            <a:endParaRPr lang="lv-LV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Vai tiek rekomendēta limfocītu </a:t>
            </a:r>
            <a:r>
              <a:rPr lang="lv-LV" dirty="0" err="1" smtClean="0"/>
              <a:t>imunoterapija</a:t>
            </a:r>
            <a:r>
              <a:rPr lang="lv-LV" dirty="0" smtClean="0"/>
              <a:t>      ( </a:t>
            </a:r>
            <a:r>
              <a:rPr lang="lv-LV" i="1" dirty="0" smtClean="0"/>
              <a:t>LIT</a:t>
            </a:r>
            <a:r>
              <a:rPr lang="lv-LV" dirty="0" smtClean="0"/>
              <a:t> ) ar tēva limfocītiem?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211144" cy="4937760"/>
          </a:xfrm>
        </p:spPr>
        <p:txBody>
          <a:bodyPr>
            <a:normAutofit fontScale="77500" lnSpcReduction="20000"/>
          </a:bodyPr>
          <a:lstStyle/>
          <a:p>
            <a:r>
              <a:rPr lang="lv-LV" dirty="0" smtClean="0"/>
              <a:t>Imunizējot ar tēva limfocītiem ļauj mātei atpazīt </a:t>
            </a:r>
            <a:r>
              <a:rPr lang="lv-LV" dirty="0" err="1" smtClean="0"/>
              <a:t>alloantigēnu</a:t>
            </a:r>
            <a:r>
              <a:rPr lang="lv-LV" dirty="0" smtClean="0"/>
              <a:t> un to pieņemt</a:t>
            </a:r>
          </a:p>
          <a:p>
            <a:r>
              <a:rPr lang="lv-LV" dirty="0" smtClean="0"/>
              <a:t>Injicējot limfocītus,  mātes organismā veidojas imunoloģiskas atbildes reakcijas – pieaug T2 šūnas, pieaug T regulējošās šūnas, samazinās dabīgo </a:t>
            </a:r>
            <a:r>
              <a:rPr lang="lv-LV" dirty="0" err="1" smtClean="0"/>
              <a:t>galētājšūnu</a:t>
            </a:r>
            <a:r>
              <a:rPr lang="lv-LV" dirty="0" smtClean="0"/>
              <a:t> </a:t>
            </a:r>
            <a:r>
              <a:rPr lang="lv-LV" dirty="0" err="1" smtClean="0"/>
              <a:t>citotoksitāte</a:t>
            </a:r>
            <a:endParaRPr lang="lv-LV" dirty="0" smtClean="0"/>
          </a:p>
          <a:p>
            <a:r>
              <a:rPr lang="lv-LV" dirty="0" smtClean="0"/>
              <a:t>Būtiska ir iespējamā IA etioloģijas diagnostika</a:t>
            </a:r>
          </a:p>
          <a:p>
            <a:r>
              <a:rPr lang="lv-LV" dirty="0" smtClean="0"/>
              <a:t>Pacientēm, kurām ir </a:t>
            </a:r>
            <a:r>
              <a:rPr lang="lv-LV" dirty="0" err="1" smtClean="0"/>
              <a:t>hromasomāli</a:t>
            </a:r>
            <a:r>
              <a:rPr lang="lv-LV" dirty="0" smtClean="0"/>
              <a:t>, endokrīni, dzemdes patoloģijas vai noteikti </a:t>
            </a:r>
            <a:r>
              <a:rPr lang="lv-LV" dirty="0" err="1" smtClean="0"/>
              <a:t>autoimūni</a:t>
            </a:r>
            <a:r>
              <a:rPr lang="lv-LV" dirty="0" smtClean="0"/>
              <a:t> IA  iemesli, nav indicēta </a:t>
            </a:r>
            <a:r>
              <a:rPr lang="lv-LV" dirty="0" err="1" smtClean="0"/>
              <a:t>imunoterapija</a:t>
            </a:r>
            <a:endParaRPr lang="lv-LV" dirty="0" smtClean="0"/>
          </a:p>
          <a:p>
            <a:r>
              <a:rPr lang="lv-LV" dirty="0" smtClean="0"/>
              <a:t>Tā kā visām adaptīvām reakcijām -nepieciešams noteikts laika periods</a:t>
            </a:r>
          </a:p>
          <a:p>
            <a:pPr lvl="1"/>
            <a:r>
              <a:rPr lang="lv-LV" dirty="0" smtClean="0"/>
              <a:t>Terapijas uzsākšana – 2 mēnešus 5.-7.mcd pēc kārtas, vismaz 40 dienas pirms IVF/ovulācijas</a:t>
            </a:r>
          </a:p>
          <a:p>
            <a:r>
              <a:rPr lang="lv-LV" dirty="0" smtClean="0"/>
              <a:t>LIT - lietojot noteiktā selektīvā populācijā pēc standartizēta metodes protokola tiek uzskatīta par drošu un efektīvu ārstēšanas metodi pacientēm, kurām iepriekšējās terapijas nav devušas guvumu</a:t>
            </a:r>
            <a:endParaRPr lang="lv-LV" dirty="0"/>
          </a:p>
        </p:txBody>
      </p:sp>
      <p:sp>
        <p:nvSpPr>
          <p:cNvPr id="4" name="Pentagon 3"/>
          <p:cNvSpPr/>
          <p:nvPr/>
        </p:nvSpPr>
        <p:spPr>
          <a:xfrm rot="5400000">
            <a:off x="6358216" y="3442984"/>
            <a:ext cx="4671976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7452320" y="1484784"/>
            <a:ext cx="1306768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sz="1000" dirty="0" err="1" smtClean="0"/>
              <a:t>Billingham</a:t>
            </a:r>
            <a:r>
              <a:rPr lang="lv-LV" sz="1000" dirty="0" smtClean="0"/>
              <a:t> RE 1953</a:t>
            </a:r>
            <a:endParaRPr lang="lv-LV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1988840"/>
            <a:ext cx="1103187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sz="1000" dirty="0" err="1" smtClean="0"/>
              <a:t>Halanz</a:t>
            </a:r>
            <a:r>
              <a:rPr lang="lv-LV" sz="1000" dirty="0" smtClean="0"/>
              <a:t> NA 1964</a:t>
            </a:r>
            <a:endParaRPr lang="lv-LV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4653136"/>
            <a:ext cx="925253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sz="1000" dirty="0" err="1" smtClean="0"/>
              <a:t>Liang</a:t>
            </a:r>
            <a:r>
              <a:rPr lang="lv-LV" sz="1000" dirty="0" smtClean="0"/>
              <a:t> P.2012</a:t>
            </a:r>
            <a:endParaRPr lang="lv-LV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7596336" y="4221088"/>
            <a:ext cx="1039067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sz="1000" dirty="0" err="1" smtClean="0"/>
              <a:t>Clark</a:t>
            </a:r>
            <a:r>
              <a:rPr lang="lv-LV" sz="1000" dirty="0" smtClean="0"/>
              <a:t> DA.2006</a:t>
            </a:r>
            <a:endParaRPr lang="lv-LV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7668344" y="5445224"/>
            <a:ext cx="1242648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sz="1000" dirty="0" err="1" smtClean="0"/>
              <a:t>Kaczmarek</a:t>
            </a:r>
            <a:r>
              <a:rPr lang="lv-LV" sz="1000" dirty="0" smtClean="0"/>
              <a:t> A.2013</a:t>
            </a:r>
            <a:endParaRPr lang="lv-LV" sz="1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Intravenoza </a:t>
            </a:r>
            <a:r>
              <a:rPr lang="lv-LV" dirty="0" err="1" smtClean="0"/>
              <a:t>imunoglobulīna</a:t>
            </a:r>
            <a:r>
              <a:rPr lang="lv-LV" dirty="0" smtClean="0"/>
              <a:t> ievadīšana ( </a:t>
            </a:r>
            <a:r>
              <a:rPr lang="lv-LV" dirty="0" err="1" smtClean="0"/>
              <a:t>IVIg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658072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Mērķa auditorija – tikai pacientēm ar imunoloģiskiem IA, nav pielietojams pie anatomisku, </a:t>
            </a:r>
            <a:r>
              <a:rPr lang="lv-LV" dirty="0" err="1" smtClean="0"/>
              <a:t>hromasomālu</a:t>
            </a:r>
            <a:r>
              <a:rPr lang="lv-LV" dirty="0" smtClean="0"/>
              <a:t>, trombozes vai hormonālu faktoru izraisītiem IA</a:t>
            </a:r>
          </a:p>
          <a:p>
            <a:r>
              <a:rPr lang="lv-LV" dirty="0" smtClean="0"/>
              <a:t>Rekomendē  tikai tām pacientēm, kuru IA </a:t>
            </a:r>
            <a:r>
              <a:rPr lang="lv-LV" dirty="0" err="1" smtClean="0"/>
              <a:t>etioloģiskais</a:t>
            </a:r>
            <a:r>
              <a:rPr lang="lv-LV" dirty="0" smtClean="0"/>
              <a:t> </a:t>
            </a:r>
            <a:r>
              <a:rPr lang="lv-LV" dirty="0" err="1" smtClean="0"/>
              <a:t>mehanisms</a:t>
            </a:r>
            <a:r>
              <a:rPr lang="lv-LV" dirty="0" smtClean="0"/>
              <a:t> var tikt regulēts ar </a:t>
            </a:r>
            <a:r>
              <a:rPr lang="lv-LV" dirty="0" err="1" smtClean="0"/>
              <a:t>IVIg</a:t>
            </a:r>
            <a:r>
              <a:rPr lang="lv-LV" dirty="0" smtClean="0"/>
              <a:t>:</a:t>
            </a:r>
          </a:p>
          <a:p>
            <a:pPr lvl="2">
              <a:buFont typeface="Wingdings" pitchFamily="2" charset="2"/>
              <a:buChar char="q"/>
            </a:pPr>
            <a:r>
              <a:rPr lang="lv-LV" dirty="0" err="1" smtClean="0"/>
              <a:t>IVIg</a:t>
            </a:r>
            <a:r>
              <a:rPr lang="lv-LV" dirty="0" smtClean="0"/>
              <a:t> samazina dabīgo </a:t>
            </a:r>
            <a:r>
              <a:rPr lang="lv-LV" dirty="0" err="1" smtClean="0"/>
              <a:t>galētājšūnu</a:t>
            </a:r>
            <a:r>
              <a:rPr lang="lv-LV" dirty="0" smtClean="0"/>
              <a:t> aktivitāti</a:t>
            </a:r>
          </a:p>
          <a:p>
            <a:pPr lvl="2">
              <a:buFont typeface="Wingdings" pitchFamily="2" charset="2"/>
              <a:buChar char="q"/>
            </a:pPr>
            <a:r>
              <a:rPr lang="lv-LV" dirty="0" err="1" smtClean="0"/>
              <a:t>IVIg</a:t>
            </a:r>
            <a:r>
              <a:rPr lang="lv-LV" dirty="0" smtClean="0"/>
              <a:t> samazina </a:t>
            </a:r>
            <a:r>
              <a:rPr lang="lv-LV" dirty="0" err="1" smtClean="0"/>
              <a:t>iekaisīgo</a:t>
            </a:r>
            <a:r>
              <a:rPr lang="lv-LV" dirty="0" smtClean="0"/>
              <a:t> T šūnu </a:t>
            </a:r>
            <a:r>
              <a:rPr lang="lv-LV" dirty="0" err="1" smtClean="0"/>
              <a:t>citokīnu</a:t>
            </a:r>
            <a:r>
              <a:rPr lang="lv-LV" dirty="0" smtClean="0"/>
              <a:t> koncentrāciju</a:t>
            </a:r>
          </a:p>
          <a:p>
            <a:pPr lvl="2">
              <a:buFont typeface="Wingdings" pitchFamily="2" charset="2"/>
              <a:buChar char="q"/>
            </a:pPr>
            <a:r>
              <a:rPr lang="lv-LV" dirty="0" err="1" smtClean="0"/>
              <a:t>IVIg</a:t>
            </a:r>
            <a:r>
              <a:rPr lang="lv-LV" dirty="0" smtClean="0"/>
              <a:t> palielina T šūnu regulējošo darbību</a:t>
            </a:r>
          </a:p>
          <a:p>
            <a:pPr lvl="2">
              <a:buFont typeface="Wingdings" pitchFamily="2" charset="2"/>
              <a:buChar char="q"/>
            </a:pPr>
            <a:r>
              <a:rPr lang="lv-LV" dirty="0" err="1" smtClean="0"/>
              <a:t>IVIg</a:t>
            </a:r>
            <a:r>
              <a:rPr lang="lv-LV" dirty="0" smtClean="0"/>
              <a:t> nomāc B šūnu </a:t>
            </a:r>
            <a:r>
              <a:rPr lang="lv-LV" dirty="0" err="1" smtClean="0"/>
              <a:t>autoantivielu</a:t>
            </a:r>
            <a:r>
              <a:rPr lang="lv-LV" dirty="0" smtClean="0"/>
              <a:t> veidošanos</a:t>
            </a:r>
          </a:p>
          <a:p>
            <a:pPr lvl="2">
              <a:buFont typeface="Wingdings" pitchFamily="2" charset="2"/>
              <a:buChar char="q"/>
            </a:pPr>
            <a:r>
              <a:rPr lang="lv-LV" dirty="0" err="1" smtClean="0"/>
              <a:t>IVIg</a:t>
            </a:r>
            <a:r>
              <a:rPr lang="lv-LV" dirty="0" smtClean="0"/>
              <a:t> satur antivielas pret antivielām – </a:t>
            </a:r>
            <a:r>
              <a:rPr lang="lv-LV" dirty="0" err="1" smtClean="0"/>
              <a:t>anti-ideopātiskās</a:t>
            </a:r>
            <a:r>
              <a:rPr lang="lv-LV" dirty="0" smtClean="0"/>
              <a:t> antivielas</a:t>
            </a:r>
          </a:p>
          <a:p>
            <a:r>
              <a:rPr lang="lv-LV" dirty="0" smtClean="0"/>
              <a:t> Lai pierādītu palielinātu </a:t>
            </a:r>
            <a:r>
              <a:rPr lang="lv-LV" dirty="0" err="1" smtClean="0"/>
              <a:t>galētājšūnu</a:t>
            </a:r>
            <a:r>
              <a:rPr lang="lv-LV" dirty="0" smtClean="0"/>
              <a:t> daudzumu </a:t>
            </a:r>
            <a:r>
              <a:rPr lang="lv-LV" dirty="0" err="1" smtClean="0"/>
              <a:t>endometrijā</a:t>
            </a:r>
            <a:r>
              <a:rPr lang="lv-LV" dirty="0" smtClean="0"/>
              <a:t>, jāveic biopsija</a:t>
            </a:r>
          </a:p>
          <a:p>
            <a:r>
              <a:rPr lang="lv-LV" dirty="0" smtClean="0"/>
              <a:t>Terapiju uzsāk agrīni – pirms iespējamās apaugļošanas</a:t>
            </a:r>
          </a:p>
          <a:p>
            <a:r>
              <a:rPr lang="lv-LV" dirty="0" smtClean="0"/>
              <a:t>51 publikācija/ 10 kontrolēti pētījumi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5877272"/>
            <a:ext cx="717375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lv-LV" dirty="0" smtClean="0"/>
              <a:t>Skeptiķi: </a:t>
            </a:r>
            <a:r>
              <a:rPr lang="lv-LV" b="1" i="1" dirty="0" err="1" smtClean="0"/>
              <a:t>the</a:t>
            </a:r>
            <a:r>
              <a:rPr lang="lv-LV" b="1" i="1" dirty="0" smtClean="0"/>
              <a:t> </a:t>
            </a:r>
            <a:r>
              <a:rPr lang="lv-LV" b="1" i="1" dirty="0" err="1" smtClean="0"/>
              <a:t>lack</a:t>
            </a:r>
            <a:r>
              <a:rPr lang="lv-LV" b="1" i="1" dirty="0" smtClean="0"/>
              <a:t> </a:t>
            </a:r>
            <a:r>
              <a:rPr lang="lv-LV" b="1" i="1" dirty="0" err="1" smtClean="0"/>
              <a:t>of</a:t>
            </a:r>
            <a:r>
              <a:rPr lang="lv-LV" b="1" i="1" dirty="0" smtClean="0"/>
              <a:t> </a:t>
            </a:r>
            <a:r>
              <a:rPr lang="lv-LV" b="1" i="1" dirty="0" err="1" smtClean="0"/>
              <a:t>scientific</a:t>
            </a:r>
            <a:r>
              <a:rPr lang="lv-LV" b="1" i="1" dirty="0" smtClean="0"/>
              <a:t> </a:t>
            </a:r>
            <a:r>
              <a:rPr lang="lv-LV" b="1" i="1" dirty="0" err="1" smtClean="0"/>
              <a:t>rationale</a:t>
            </a:r>
            <a:r>
              <a:rPr lang="lv-LV" b="1" i="1" dirty="0" smtClean="0"/>
              <a:t> </a:t>
            </a:r>
            <a:r>
              <a:rPr lang="lv-LV" b="1" i="1" dirty="0" err="1" smtClean="0"/>
              <a:t>for</a:t>
            </a:r>
            <a:r>
              <a:rPr lang="lv-LV" b="1" i="1" dirty="0" smtClean="0"/>
              <a:t> </a:t>
            </a:r>
            <a:r>
              <a:rPr lang="lv-LV" b="1" i="1" dirty="0" err="1" smtClean="0"/>
              <a:t>immunotherapy</a:t>
            </a:r>
            <a:endParaRPr lang="lv-LV" b="1" i="1" dirty="0" smtClean="0"/>
          </a:p>
          <a:p>
            <a:r>
              <a:rPr lang="lv-LV" b="1" i="1" dirty="0" smtClean="0"/>
              <a:t> </a:t>
            </a:r>
            <a:r>
              <a:rPr lang="lv-LV" b="1" i="1" dirty="0" err="1" smtClean="0"/>
              <a:t>has</a:t>
            </a:r>
            <a:r>
              <a:rPr lang="lv-LV" b="1" i="1" dirty="0" smtClean="0"/>
              <a:t> </a:t>
            </a:r>
            <a:r>
              <a:rPr lang="lv-LV" b="1" i="1" dirty="0" err="1" smtClean="0"/>
              <a:t>not</a:t>
            </a:r>
            <a:r>
              <a:rPr lang="lv-LV" b="1" i="1" dirty="0" smtClean="0"/>
              <a:t> </a:t>
            </a:r>
            <a:r>
              <a:rPr lang="lv-LV" b="1" i="1" dirty="0" err="1" smtClean="0"/>
              <a:t>stopped</a:t>
            </a:r>
            <a:r>
              <a:rPr lang="lv-LV" b="1" i="1" dirty="0" smtClean="0"/>
              <a:t> </a:t>
            </a:r>
            <a:r>
              <a:rPr lang="lv-LV" b="1" i="1" dirty="0" err="1" smtClean="0"/>
              <a:t>its</a:t>
            </a:r>
            <a:r>
              <a:rPr lang="lv-LV" b="1" i="1" dirty="0" smtClean="0"/>
              <a:t> </a:t>
            </a:r>
            <a:r>
              <a:rPr lang="lv-LV" b="1" i="1" dirty="0" err="1" smtClean="0"/>
              <a:t>introduction</a:t>
            </a:r>
            <a:r>
              <a:rPr lang="lv-LV" b="1" i="1" dirty="0" smtClean="0"/>
              <a:t> </a:t>
            </a:r>
            <a:r>
              <a:rPr lang="lv-LV" b="1" i="1" dirty="0" err="1" smtClean="0"/>
              <a:t>into</a:t>
            </a:r>
            <a:r>
              <a:rPr lang="lv-LV" b="1" i="1" dirty="0" smtClean="0"/>
              <a:t> </a:t>
            </a:r>
            <a:r>
              <a:rPr lang="lv-LV" b="1" i="1" dirty="0" err="1" smtClean="0"/>
              <a:t>clinical</a:t>
            </a:r>
            <a:r>
              <a:rPr lang="lv-LV" b="1" i="1" dirty="0" smtClean="0"/>
              <a:t> </a:t>
            </a:r>
            <a:r>
              <a:rPr lang="lv-LV" b="1" i="1" dirty="0" err="1" smtClean="0"/>
              <a:t>practice</a:t>
            </a:r>
            <a:endParaRPr lang="lv-LV" b="1" i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Infekcijas un IA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lv-LV" b="1" dirty="0" smtClean="0"/>
              <a:t>Hlamīdiju </a:t>
            </a:r>
            <a:r>
              <a:rPr lang="lv-LV" dirty="0" smtClean="0"/>
              <a:t>infekcija IR </a:t>
            </a:r>
            <a:r>
              <a:rPr lang="lv-LV" dirty="0" err="1" smtClean="0"/>
              <a:t>jāskrīnē</a:t>
            </a:r>
            <a:r>
              <a:rPr lang="lv-LV" dirty="0" smtClean="0"/>
              <a:t>. Atsevišķos pētījumos ir dati, ka sievietēm ar augstu </a:t>
            </a:r>
            <a:r>
              <a:rPr lang="lv-LV" dirty="0" err="1" smtClean="0"/>
              <a:t>Chlamidia</a:t>
            </a:r>
            <a:r>
              <a:rPr lang="lv-LV" dirty="0" smtClean="0"/>
              <a:t> </a:t>
            </a:r>
            <a:r>
              <a:rPr lang="lv-LV" dirty="0" err="1" smtClean="0"/>
              <a:t>IgG</a:t>
            </a:r>
            <a:r>
              <a:rPr lang="lv-LV" dirty="0" smtClean="0"/>
              <a:t> titru ir biežāk IA.</a:t>
            </a:r>
          </a:p>
          <a:p>
            <a:r>
              <a:rPr lang="lv-LV" b="1" dirty="0" smtClean="0"/>
              <a:t>Bakteriālā </a:t>
            </a:r>
            <a:r>
              <a:rPr lang="lv-LV" b="1" dirty="0" err="1" smtClean="0"/>
              <a:t>vaginoze</a:t>
            </a:r>
            <a:r>
              <a:rPr lang="lv-LV" b="1" dirty="0" smtClean="0"/>
              <a:t> </a:t>
            </a:r>
            <a:r>
              <a:rPr lang="lv-LV" dirty="0" smtClean="0"/>
              <a:t>korelē ar </a:t>
            </a:r>
            <a:r>
              <a:rPr lang="lv-LV" dirty="0" err="1" smtClean="0"/>
              <a:t>anovuāciju</a:t>
            </a:r>
            <a:r>
              <a:rPr lang="lv-LV" dirty="0" smtClean="0"/>
              <a:t>, kā arī  ar olvadu necaurlaidības faktoru. Izmainīta maksts </a:t>
            </a:r>
            <a:r>
              <a:rPr lang="lv-LV" dirty="0" err="1" smtClean="0"/>
              <a:t>mikroflora</a:t>
            </a:r>
            <a:r>
              <a:rPr lang="lv-LV" dirty="0" smtClean="0"/>
              <a:t> veicina </a:t>
            </a:r>
            <a:r>
              <a:rPr lang="lv-LV" dirty="0" err="1" smtClean="0"/>
              <a:t>ascendējošu</a:t>
            </a:r>
            <a:r>
              <a:rPr lang="lv-LV" dirty="0" smtClean="0"/>
              <a:t> infekciju, iespējams – veicina arī baktēriju kolonizāciju dzemdes dobumā.  Saistība ar vēlu I trimestra/II trimestra agru spontānu abortu.</a:t>
            </a:r>
          </a:p>
          <a:p>
            <a:r>
              <a:rPr lang="lv-LV" b="1" dirty="0" err="1" smtClean="0"/>
              <a:t>Miko-ureeoplazmas</a:t>
            </a:r>
            <a:r>
              <a:rPr lang="lv-LV" dirty="0" smtClean="0"/>
              <a:t> – jāārstē </a:t>
            </a:r>
            <a:r>
              <a:rPr lang="lv-LV" dirty="0" err="1" smtClean="0"/>
              <a:t>pims</a:t>
            </a:r>
            <a:r>
              <a:rPr lang="lv-LV" dirty="0" smtClean="0"/>
              <a:t> grūtniecības ( </a:t>
            </a:r>
            <a:r>
              <a:rPr lang="lv-LV" dirty="0" err="1" smtClean="0"/>
              <a:t>doxy</a:t>
            </a:r>
            <a:r>
              <a:rPr lang="lv-LV" dirty="0" smtClean="0"/>
              <a:t>) vai grūtniecības laikā ( </a:t>
            </a:r>
            <a:r>
              <a:rPr lang="lv-LV" dirty="0" err="1" smtClean="0"/>
              <a:t>eritromicīns</a:t>
            </a:r>
            <a:r>
              <a:rPr lang="lv-LV" dirty="0" smtClean="0"/>
              <a:t> ) – samazina spontānu abortu skaitu. Pretrunīgi pētījumi.</a:t>
            </a:r>
          </a:p>
          <a:p>
            <a:r>
              <a:rPr lang="lv-LV" dirty="0" smtClean="0"/>
              <a:t>Iespējams – jāmeklē infekciju izraisītājs dzemdes dobumā.</a:t>
            </a:r>
          </a:p>
          <a:p>
            <a:r>
              <a:rPr lang="lv-LV" dirty="0" err="1" smtClean="0"/>
              <a:t>Antifosfolipīdu</a:t>
            </a:r>
            <a:r>
              <a:rPr lang="lv-LV" dirty="0" smtClean="0"/>
              <a:t> sindroms korelē ar infekciju sastopamību. Piem.: izārstējot </a:t>
            </a:r>
            <a:r>
              <a:rPr lang="lv-LV" i="1" dirty="0" err="1" smtClean="0"/>
              <a:t>helicobacter</a:t>
            </a:r>
            <a:r>
              <a:rPr lang="lv-LV" i="1" dirty="0" smtClean="0"/>
              <a:t> </a:t>
            </a:r>
            <a:r>
              <a:rPr lang="lv-LV" i="1" dirty="0" err="1" smtClean="0"/>
              <a:t>pylori</a:t>
            </a:r>
            <a:r>
              <a:rPr lang="lv-LV" i="1" dirty="0" smtClean="0"/>
              <a:t> </a:t>
            </a:r>
            <a:r>
              <a:rPr lang="lv-LV" dirty="0" smtClean="0"/>
              <a:t>ir iespēja, ka AFS izzudīs</a:t>
            </a:r>
            <a:endParaRPr lang="lv-LV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lv-LV" dirty="0" smtClean="0"/>
              <a:t>Par ko liecina </a:t>
            </a:r>
            <a:r>
              <a:rPr lang="lv-LV" dirty="0" err="1" smtClean="0"/>
              <a:t>etioloģisko</a:t>
            </a:r>
            <a:r>
              <a:rPr lang="lv-LV" dirty="0" smtClean="0"/>
              <a:t> faktoru atpazīšana: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lv-LV" dirty="0" smtClean="0"/>
              <a:t>izplatītākais grūtniecības pārtraukšanas iemesls implantācijas stadijā ir </a:t>
            </a:r>
            <a:r>
              <a:rPr lang="lv-LV" dirty="0" err="1" smtClean="0"/>
              <a:t>hromosomālas</a:t>
            </a:r>
            <a:r>
              <a:rPr lang="lv-LV" dirty="0" smtClean="0"/>
              <a:t> anomālijas;</a:t>
            </a:r>
          </a:p>
          <a:p>
            <a:pPr lvl="0"/>
            <a:r>
              <a:rPr lang="lv-LV" dirty="0" err="1" smtClean="0"/>
              <a:t>endometrija</a:t>
            </a:r>
            <a:r>
              <a:rPr lang="lv-LV" dirty="0" smtClean="0"/>
              <a:t> </a:t>
            </a:r>
            <a:r>
              <a:rPr lang="lv-LV" dirty="0" err="1" smtClean="0"/>
              <a:t>biosensorās</a:t>
            </a:r>
            <a:r>
              <a:rPr lang="lv-LV" dirty="0" smtClean="0"/>
              <a:t> funkcijas traucējumi sekmē dzīvot nespējīga embrija implantāciju un tālāko grūtniecības pārtraukšanos;</a:t>
            </a:r>
          </a:p>
          <a:p>
            <a:pPr lvl="0"/>
            <a:r>
              <a:rPr lang="lv-LV" dirty="0" smtClean="0"/>
              <a:t>agrīna grūtniecības neiznēsāšana, kas mijas ar vesela bērna piedzimšanu, ir fizioloģisks process, kas ierobežo ģenētiski nepareiza embrija implantāciju un grūtniecības attīstību;</a:t>
            </a:r>
          </a:p>
          <a:p>
            <a:pPr lvl="0"/>
            <a:r>
              <a:rPr lang="lv-LV" dirty="0" smtClean="0"/>
              <a:t>gadījumos, kad 3 spontāni aborti seko viens pēc otrā, ir nepieciešama tālāka izmeklēšana un ārstēšanas taktikas noteikšana.</a:t>
            </a:r>
          </a:p>
          <a:p>
            <a:endParaRPr lang="lv-LV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Kas ir aktuāls šodien ieraduma aborta cēloņu diagnostikā un ārstēšanā?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lv-LV" dirty="0" smtClean="0"/>
              <a:t>AFL antivielas</a:t>
            </a:r>
          </a:p>
          <a:p>
            <a:r>
              <a:rPr lang="lv-LV" dirty="0" smtClean="0"/>
              <a:t>Vai ir lietderīgi pētīt HLA polimorfismu</a:t>
            </a:r>
          </a:p>
          <a:p>
            <a:r>
              <a:rPr lang="lv-LV" dirty="0" err="1" smtClean="0"/>
              <a:t>Preimplantācijas</a:t>
            </a:r>
            <a:r>
              <a:rPr lang="lv-LV" dirty="0" smtClean="0"/>
              <a:t> ģenētika</a:t>
            </a:r>
          </a:p>
          <a:p>
            <a:r>
              <a:rPr lang="lv-LV" dirty="0" err="1" smtClean="0"/>
              <a:t>Proteināzes</a:t>
            </a:r>
            <a:r>
              <a:rPr lang="lv-LV" dirty="0" smtClean="0"/>
              <a:t> un inhibitoru loma</a:t>
            </a:r>
          </a:p>
          <a:p>
            <a:r>
              <a:rPr lang="lv-LV" dirty="0" smtClean="0"/>
              <a:t>Endokrīno, imūno, asinsrites un progesterona mijiedarbība</a:t>
            </a:r>
          </a:p>
          <a:p>
            <a:r>
              <a:rPr lang="lv-LV" dirty="0" smtClean="0"/>
              <a:t>Sirds-asinsvadu saslimšanu korelācija ar IA</a:t>
            </a:r>
          </a:p>
          <a:p>
            <a:r>
              <a:rPr lang="lv-LV" dirty="0" smtClean="0"/>
              <a:t>Izmainīts </a:t>
            </a:r>
            <a:r>
              <a:rPr lang="lv-LV" dirty="0" err="1" smtClean="0"/>
              <a:t>citokīnu</a:t>
            </a:r>
            <a:r>
              <a:rPr lang="lv-LV" dirty="0" smtClean="0"/>
              <a:t> profils sievietēm ar IA</a:t>
            </a:r>
          </a:p>
          <a:p>
            <a:r>
              <a:rPr lang="lv-LV" dirty="0" smtClean="0"/>
              <a:t>T</a:t>
            </a:r>
            <a:r>
              <a:rPr lang="lv-LV" dirty="0" smtClean="0"/>
              <a:t>aktika </a:t>
            </a:r>
            <a:r>
              <a:rPr lang="lv-LV" dirty="0" err="1" smtClean="0"/>
              <a:t>istmikocervikālas</a:t>
            </a:r>
            <a:r>
              <a:rPr lang="lv-LV" dirty="0" smtClean="0"/>
              <a:t> nepietiekamības gadījumā</a:t>
            </a:r>
          </a:p>
          <a:p>
            <a:r>
              <a:rPr lang="lv-LV" dirty="0" smtClean="0"/>
              <a:t>Partnera faktoru nozīmē IA gadījumos</a:t>
            </a:r>
          </a:p>
          <a:p>
            <a:r>
              <a:rPr lang="lv-LV" dirty="0" smtClean="0"/>
              <a:t>Jaunākais par terapiju atkārtotas neveiksmīgas implantācijas gadījumā</a:t>
            </a:r>
          </a:p>
          <a:p>
            <a:r>
              <a:rPr lang="lv-LV" dirty="0" smtClean="0"/>
              <a:t>Pārmantotā </a:t>
            </a:r>
            <a:r>
              <a:rPr lang="lv-LV" dirty="0" err="1" smtClean="0"/>
              <a:t>trombofīlija</a:t>
            </a:r>
            <a:endParaRPr lang="lv-LV" dirty="0" smtClean="0"/>
          </a:p>
          <a:p>
            <a:r>
              <a:rPr lang="lv-LV" dirty="0" smtClean="0"/>
              <a:t>Infekciju nozīme</a:t>
            </a:r>
          </a:p>
          <a:p>
            <a:r>
              <a:rPr lang="lv-LV" dirty="0" err="1" smtClean="0"/>
              <a:t>Perifēro</a:t>
            </a:r>
            <a:r>
              <a:rPr lang="lv-LV" dirty="0" smtClean="0"/>
              <a:t> un dzemdes dabīgo </a:t>
            </a:r>
            <a:r>
              <a:rPr lang="lv-LV" dirty="0" err="1" smtClean="0"/>
              <a:t>galētājšūnu</a:t>
            </a:r>
            <a:r>
              <a:rPr lang="lv-LV" dirty="0" smtClean="0"/>
              <a:t> loma IA gadījumos</a:t>
            </a:r>
          </a:p>
          <a:p>
            <a:r>
              <a:rPr lang="lv-LV" dirty="0" err="1" smtClean="0"/>
              <a:t>Prednizolona</a:t>
            </a:r>
            <a:r>
              <a:rPr lang="lv-LV" dirty="0" smtClean="0"/>
              <a:t> pielietojums</a:t>
            </a:r>
          </a:p>
          <a:p>
            <a:r>
              <a:rPr lang="lv-LV" dirty="0" err="1" smtClean="0"/>
              <a:t>Didrogesterona</a:t>
            </a:r>
            <a:r>
              <a:rPr lang="lv-LV" dirty="0" smtClean="0"/>
              <a:t>, zemu devu aspirīna, </a:t>
            </a:r>
            <a:r>
              <a:rPr lang="lv-LV" dirty="0" err="1" smtClean="0"/>
              <a:t>mazmolekulāro</a:t>
            </a:r>
            <a:r>
              <a:rPr lang="lv-LV" dirty="0" smtClean="0"/>
              <a:t> </a:t>
            </a:r>
            <a:r>
              <a:rPr lang="lv-LV" dirty="0" err="1" smtClean="0"/>
              <a:t>heparīnu</a:t>
            </a:r>
            <a:r>
              <a:rPr lang="lv-LV" dirty="0" smtClean="0"/>
              <a:t>, augšanas faktoru terapijas pielietojums (</a:t>
            </a:r>
            <a:r>
              <a:rPr lang="en-US" i="1" dirty="0" smtClean="0"/>
              <a:t>Granulocyte colony stimulating factor </a:t>
            </a:r>
            <a:r>
              <a:rPr lang="lv-LV" i="1" dirty="0" smtClean="0"/>
              <a:t>-</a:t>
            </a:r>
            <a:r>
              <a:rPr lang="en-US" i="1" dirty="0" smtClean="0"/>
              <a:t>G-CSF</a:t>
            </a:r>
            <a:r>
              <a:rPr lang="en-US" b="1" dirty="0" smtClean="0"/>
              <a:t>)</a:t>
            </a:r>
            <a:endParaRPr lang="lv-LV" dirty="0" smtClean="0"/>
          </a:p>
          <a:p>
            <a:r>
              <a:rPr lang="lv-LV" dirty="0" smtClean="0"/>
              <a:t>Zems Anti-Millera hormons un IE</a:t>
            </a:r>
          </a:p>
          <a:p>
            <a:r>
              <a:rPr lang="lv-LV" dirty="0" smtClean="0"/>
              <a:t>Stresa, depresijas un dzīves ieradumu nozīme</a:t>
            </a:r>
          </a:p>
          <a:p>
            <a:r>
              <a:rPr lang="lv-LV" dirty="0" smtClean="0"/>
              <a:t>Diabēta, vairogdziedzera saslimšanu, celiakijas iedzimtu dzemdes patoloģiju</a:t>
            </a:r>
          </a:p>
          <a:p>
            <a:endParaRPr lang="lv-LV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lv-LV" dirty="0" smtClean="0"/>
              <a:t>I trimestra mērījumu nozīme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lv-LV" dirty="0" smtClean="0"/>
              <a:t>Optimāla grūtniecības laika noteikšana – 8.-12.nedēļā – maksimāla augšana, minimāls kustīgums, visās sievietēm ~ vienāda augļu attīstība</a:t>
            </a:r>
          </a:p>
          <a:p>
            <a:r>
              <a:rPr lang="lv-LV" dirty="0" smtClean="0"/>
              <a:t>TV US – lietojam </a:t>
            </a:r>
            <a:r>
              <a:rPr lang="lv-LV" i="1" dirty="0" err="1" smtClean="0"/>
              <a:t>Hadlock</a:t>
            </a:r>
            <a:r>
              <a:rPr lang="lv-LV" dirty="0" smtClean="0"/>
              <a:t> CRL mērījumu algoritmu</a:t>
            </a:r>
          </a:p>
          <a:p>
            <a:r>
              <a:rPr lang="lv-LV" dirty="0" smtClean="0"/>
              <a:t>USG 8-12 nedēļās precīzāks kā LMP</a:t>
            </a:r>
          </a:p>
          <a:p>
            <a:pPr lvl="2"/>
            <a:r>
              <a:rPr lang="lv-LV" dirty="0" smtClean="0"/>
              <a:t>Neatceras datumu</a:t>
            </a:r>
          </a:p>
          <a:p>
            <a:pPr lvl="2"/>
            <a:r>
              <a:rPr lang="lv-LV" dirty="0" smtClean="0"/>
              <a:t>Neregulāri menstruālie cikli </a:t>
            </a:r>
          </a:p>
          <a:p>
            <a:pPr lvl="2"/>
            <a:r>
              <a:rPr lang="lv-LV" dirty="0" smtClean="0"/>
              <a:t>iespējams </a:t>
            </a:r>
            <a:r>
              <a:rPr lang="lv-LV" dirty="0" err="1" smtClean="0"/>
              <a:t>folikulārās</a:t>
            </a:r>
            <a:r>
              <a:rPr lang="lv-LV" dirty="0" smtClean="0"/>
              <a:t> fāzes dažāds garums</a:t>
            </a:r>
          </a:p>
          <a:p>
            <a:r>
              <a:rPr lang="lv-LV" dirty="0" smtClean="0"/>
              <a:t>Kādēļ ir tik būtiski precīzi noteikt I trimestra augšanu/precīzu CRL</a:t>
            </a:r>
          </a:p>
          <a:p>
            <a:pPr lvl="2"/>
            <a:r>
              <a:rPr lang="lv-LV" dirty="0" smtClean="0"/>
              <a:t>Pierādīts, ka I trimestra augšana tieši saistīta ar grūtniecības iznākumu</a:t>
            </a:r>
          </a:p>
          <a:p>
            <a:pPr lvl="2"/>
            <a:r>
              <a:rPr lang="lv-LV" dirty="0" smtClean="0"/>
              <a:t>Augļiem ar </a:t>
            </a:r>
            <a:r>
              <a:rPr lang="lv-LV" dirty="0" err="1" smtClean="0"/>
              <a:t>hromosomālu</a:t>
            </a:r>
            <a:r>
              <a:rPr lang="lv-LV" dirty="0" smtClean="0"/>
              <a:t> patoloģiju – lēnāka augšana</a:t>
            </a:r>
          </a:p>
          <a:p>
            <a:pPr lvl="2"/>
            <a:r>
              <a:rPr lang="lv-LV" dirty="0" smtClean="0"/>
              <a:t>Grūtniecības, kuras būs </a:t>
            </a:r>
            <a:r>
              <a:rPr lang="lv-LV" i="1" dirty="0" err="1" smtClean="0"/>
              <a:t>missed</a:t>
            </a:r>
            <a:r>
              <a:rPr lang="lv-LV" i="1" dirty="0" smtClean="0"/>
              <a:t> </a:t>
            </a:r>
            <a:r>
              <a:rPr lang="lv-LV" i="1" dirty="0" err="1" smtClean="0"/>
              <a:t>abortion</a:t>
            </a:r>
            <a:r>
              <a:rPr lang="lv-LV" i="1" dirty="0" smtClean="0"/>
              <a:t> </a:t>
            </a:r>
            <a:r>
              <a:rPr lang="lv-LV" dirty="0" smtClean="0"/>
              <a:t>– lēnāks augšanas ātrums ( CRL zem 5 </a:t>
            </a:r>
            <a:r>
              <a:rPr lang="lv-LV" dirty="0" err="1" smtClean="0"/>
              <a:t>percentiles</a:t>
            </a:r>
            <a:r>
              <a:rPr lang="lv-LV" dirty="0" smtClean="0"/>
              <a:t>)</a:t>
            </a:r>
          </a:p>
          <a:p>
            <a:pPr lvl="2"/>
            <a:r>
              <a:rPr lang="lv-LV" dirty="0" smtClean="0"/>
              <a:t>Būtiski agrīni diferencēt </a:t>
            </a:r>
            <a:r>
              <a:rPr lang="lv-LV" dirty="0" err="1" smtClean="0"/>
              <a:t>daudzaugļu</a:t>
            </a:r>
            <a:r>
              <a:rPr lang="lv-LV" dirty="0" smtClean="0"/>
              <a:t> grūtniecības, kurām arī būs atšķirīgs augšanas ātrums</a:t>
            </a:r>
          </a:p>
          <a:p>
            <a:pPr lvl="3"/>
            <a:r>
              <a:rPr lang="lv-LV" dirty="0" smtClean="0"/>
              <a:t>Kuru augli mērīt – </a:t>
            </a:r>
            <a:r>
              <a:rPr lang="lv-LV" dirty="0" err="1" smtClean="0"/>
              <a:t>lielāko?mazāko</a:t>
            </a:r>
            <a:r>
              <a:rPr lang="lv-LV" dirty="0" smtClean="0"/>
              <a:t>?</a:t>
            </a:r>
          </a:p>
          <a:p>
            <a:pPr lvl="3"/>
            <a:r>
              <a:rPr lang="lv-LV" dirty="0" smtClean="0"/>
              <a:t>Jāatrod </a:t>
            </a:r>
            <a:r>
              <a:rPr lang="lv-LV" dirty="0" err="1" smtClean="0"/>
              <a:t>lamda</a:t>
            </a:r>
            <a:r>
              <a:rPr lang="lv-LV" dirty="0" smtClean="0"/>
              <a:t> pazīme ( </a:t>
            </a:r>
            <a:r>
              <a:rPr lang="lv-LV" dirty="0" err="1" smtClean="0"/>
              <a:t>bihorionāla</a:t>
            </a:r>
            <a:r>
              <a:rPr lang="lv-LV" dirty="0" smtClean="0"/>
              <a:t> grūtniecība)</a:t>
            </a:r>
          </a:p>
          <a:p>
            <a:pPr lvl="3"/>
            <a:r>
              <a:rPr lang="lv-LV" dirty="0" smtClean="0"/>
              <a:t>T-pazīme – </a:t>
            </a:r>
            <a:r>
              <a:rPr lang="lv-LV" dirty="0" err="1" smtClean="0"/>
              <a:t>monohorionāla</a:t>
            </a:r>
            <a:r>
              <a:rPr lang="lv-LV" dirty="0" smtClean="0"/>
              <a:t> grūtniecība</a:t>
            </a:r>
          </a:p>
          <a:p>
            <a:pPr lvl="3"/>
            <a:r>
              <a:rPr lang="lv-LV" dirty="0" smtClean="0"/>
              <a:t>Dvīņiem ir nedaudz atšķirīga </a:t>
            </a:r>
            <a:r>
              <a:rPr lang="lv-LV" dirty="0" err="1" smtClean="0"/>
              <a:t>missed</a:t>
            </a:r>
            <a:r>
              <a:rPr lang="lv-LV" dirty="0" smtClean="0"/>
              <a:t> </a:t>
            </a:r>
            <a:r>
              <a:rPr lang="lv-LV" dirty="0" err="1" smtClean="0"/>
              <a:t>abortion</a:t>
            </a:r>
            <a:r>
              <a:rPr lang="lv-LV" dirty="0" smtClean="0"/>
              <a:t> etioloģija kā </a:t>
            </a:r>
            <a:r>
              <a:rPr lang="lv-LV" dirty="0" err="1" smtClean="0"/>
              <a:t>vienaugļu</a:t>
            </a:r>
            <a:r>
              <a:rPr lang="lv-LV" dirty="0" smtClean="0"/>
              <a:t> grūtniecībai</a:t>
            </a:r>
          </a:p>
          <a:p>
            <a:pPr lvl="3"/>
            <a:r>
              <a:rPr lang="lv-LV" dirty="0" smtClean="0"/>
              <a:t>Augšana zem 5 </a:t>
            </a:r>
            <a:r>
              <a:rPr lang="lv-LV" dirty="0" err="1" smtClean="0"/>
              <a:t>pecentiles</a:t>
            </a:r>
            <a:r>
              <a:rPr lang="lv-LV" dirty="0" smtClean="0"/>
              <a:t> – augļa bojāejas pazīme</a:t>
            </a:r>
          </a:p>
          <a:p>
            <a:pPr lvl="2"/>
            <a:r>
              <a:rPr lang="lv-LV" dirty="0" smtClean="0"/>
              <a:t>IVF grūtniecības aug ar tādu pašu ātrumu kā spontānos ciklos</a:t>
            </a:r>
          </a:p>
          <a:p>
            <a:pPr lvl="2"/>
            <a:endParaRPr lang="lv-LV" dirty="0" smtClean="0"/>
          </a:p>
          <a:p>
            <a:pPr lvl="2">
              <a:buNone/>
            </a:pPr>
            <a:r>
              <a:rPr lang="lv-LV" dirty="0" smtClean="0"/>
              <a:t>  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3131840" cy="590931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1"/>
            <a:r>
              <a:rPr lang="lv-LV" b="1" dirty="0" smtClean="0"/>
              <a:t>Agrīnas grūtniecības US pazīmes</a:t>
            </a:r>
          </a:p>
          <a:p>
            <a:pPr lvl="2">
              <a:buFont typeface="Arial" pitchFamily="34" charset="0"/>
              <a:buChar char="•"/>
            </a:pPr>
            <a:r>
              <a:rPr lang="lv-LV" dirty="0" smtClean="0"/>
              <a:t> Augļa ola – vidējais augļa olas diametrs    ( MSD )</a:t>
            </a:r>
          </a:p>
          <a:p>
            <a:pPr lvl="2">
              <a:buFont typeface="Arial" pitchFamily="34" charset="0"/>
              <a:buChar char="•"/>
            </a:pPr>
            <a:r>
              <a:rPr lang="lv-LV" dirty="0" smtClean="0"/>
              <a:t>Dzeltenuma maiss </a:t>
            </a:r>
          </a:p>
          <a:p>
            <a:pPr lvl="2">
              <a:buFont typeface="Arial" pitchFamily="34" charset="0"/>
              <a:buChar char="•"/>
            </a:pPr>
            <a:r>
              <a:rPr lang="lv-LV" dirty="0" smtClean="0"/>
              <a:t>Auglis - CRL</a:t>
            </a:r>
          </a:p>
          <a:p>
            <a:pPr lvl="1"/>
            <a:r>
              <a:rPr lang="lv-LV" b="1" dirty="0" err="1" smtClean="0"/>
              <a:t>Intrauterīnu</a:t>
            </a:r>
            <a:r>
              <a:rPr lang="lv-LV" b="1" dirty="0" smtClean="0"/>
              <a:t> grūtniecību apstiprina</a:t>
            </a:r>
          </a:p>
          <a:p>
            <a:pPr lvl="2">
              <a:buFont typeface="Arial" pitchFamily="34" charset="0"/>
              <a:buChar char="•"/>
            </a:pPr>
            <a:r>
              <a:rPr lang="lv-LV" dirty="0" smtClean="0"/>
              <a:t>Dubulta deciduālo apvalku pazīme - </a:t>
            </a:r>
            <a:r>
              <a:rPr lang="lv-LV" i="1" dirty="0" err="1" smtClean="0"/>
              <a:t>decidua</a:t>
            </a:r>
            <a:r>
              <a:rPr lang="lv-LV" i="1" dirty="0" smtClean="0"/>
              <a:t> </a:t>
            </a:r>
            <a:r>
              <a:rPr lang="lv-LV" i="1" dirty="0" err="1" smtClean="0"/>
              <a:t>vera</a:t>
            </a:r>
            <a:r>
              <a:rPr lang="lv-LV" i="1" dirty="0" smtClean="0"/>
              <a:t> </a:t>
            </a:r>
            <a:r>
              <a:rPr lang="lv-LV" dirty="0" smtClean="0"/>
              <a:t>un </a:t>
            </a:r>
            <a:r>
              <a:rPr lang="lv-LV" i="1" dirty="0" err="1" smtClean="0"/>
              <a:t>decidua</a:t>
            </a:r>
            <a:r>
              <a:rPr lang="lv-LV" i="1" dirty="0" smtClean="0"/>
              <a:t> </a:t>
            </a:r>
            <a:r>
              <a:rPr lang="lv-LV" i="1" dirty="0" err="1" smtClean="0"/>
              <a:t>capsu</a:t>
            </a:r>
            <a:r>
              <a:rPr lang="lv-LV" dirty="0" err="1" smtClean="0"/>
              <a:t>l</a:t>
            </a:r>
            <a:r>
              <a:rPr lang="lv-LV" i="1" dirty="0" err="1" smtClean="0"/>
              <a:t>aris</a:t>
            </a:r>
            <a:endParaRPr lang="lv-LV" dirty="0" smtClean="0"/>
          </a:p>
          <a:p>
            <a:pPr lvl="2">
              <a:buFont typeface="Arial" pitchFamily="34" charset="0"/>
              <a:buChar char="•"/>
            </a:pPr>
            <a:r>
              <a:rPr lang="lv-LV" i="1" dirty="0" err="1" smtClean="0">
                <a:hlinkClick r:id="rId2"/>
              </a:rPr>
              <a:t>double</a:t>
            </a:r>
            <a:r>
              <a:rPr lang="lv-LV" i="1" dirty="0" smtClean="0">
                <a:hlinkClick r:id="rId2"/>
              </a:rPr>
              <a:t> </a:t>
            </a:r>
            <a:r>
              <a:rPr lang="lv-LV" i="1" dirty="0" err="1" smtClean="0">
                <a:hlinkClick r:id="rId2"/>
              </a:rPr>
              <a:t>bleb</a:t>
            </a:r>
            <a:r>
              <a:rPr lang="lv-LV" i="1" dirty="0" smtClean="0">
                <a:hlinkClick r:id="rId2"/>
              </a:rPr>
              <a:t> </a:t>
            </a:r>
            <a:r>
              <a:rPr lang="lv-LV" i="1" dirty="0" err="1" smtClean="0">
                <a:hlinkClick r:id="rId2"/>
              </a:rPr>
              <a:t>sign</a:t>
            </a:r>
            <a:r>
              <a:rPr lang="lv-LV" i="1" dirty="0" smtClean="0"/>
              <a:t>  </a:t>
            </a:r>
            <a:r>
              <a:rPr lang="lv-LV" dirty="0" smtClean="0"/>
              <a:t>- “</a:t>
            </a:r>
            <a:r>
              <a:rPr lang="lv-LV" dirty="0" err="1" smtClean="0"/>
              <a:t>dubultpūslīšu</a:t>
            </a:r>
            <a:r>
              <a:rPr lang="lv-LV" dirty="0" smtClean="0"/>
              <a:t> “pazīme -</a:t>
            </a:r>
            <a:r>
              <a:rPr lang="en-US" i="1" dirty="0" smtClean="0"/>
              <a:t>secondary yolk sac–germ disk–amniotic sac complex </a:t>
            </a:r>
            <a:endParaRPr lang="lv-LV" i="1" dirty="0" smtClean="0"/>
          </a:p>
          <a:p>
            <a:pPr lvl="2">
              <a:buFont typeface="Arial" pitchFamily="34" charset="0"/>
              <a:buChar char="•"/>
            </a:pPr>
            <a:r>
              <a:rPr lang="lv-LV" dirty="0" err="1" smtClean="0"/>
              <a:t>Intradeciduālā</a:t>
            </a:r>
            <a:r>
              <a:rPr lang="lv-LV" dirty="0" smtClean="0"/>
              <a:t> pazīme </a:t>
            </a:r>
          </a:p>
          <a:p>
            <a:pPr lvl="3"/>
            <a:endParaRPr lang="lv-LV" dirty="0"/>
          </a:p>
        </p:txBody>
      </p:sp>
      <p:sp>
        <p:nvSpPr>
          <p:cNvPr id="3" name="Rectangle 2"/>
          <p:cNvSpPr/>
          <p:nvPr/>
        </p:nvSpPr>
        <p:spPr>
          <a:xfrm>
            <a:off x="6732240" y="260648"/>
            <a:ext cx="2016224" cy="20621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lv-LV" sz="1600" dirty="0" smtClean="0"/>
              <a:t>Deciduālie audi, salīdzinot ar </a:t>
            </a:r>
            <a:r>
              <a:rPr lang="lv-LV" sz="1600" dirty="0" err="1" smtClean="0"/>
              <a:t>miometriju</a:t>
            </a:r>
            <a:r>
              <a:rPr lang="lv-LV" sz="1600" dirty="0" smtClean="0"/>
              <a:t> parasti ir </a:t>
            </a:r>
            <a:r>
              <a:rPr lang="lv-LV" sz="1600" dirty="0" err="1" smtClean="0"/>
              <a:t>izoehogēni,var</a:t>
            </a:r>
            <a:r>
              <a:rPr lang="lv-LV" sz="1600" dirty="0" smtClean="0"/>
              <a:t> būt </a:t>
            </a:r>
            <a:r>
              <a:rPr lang="lv-LV" sz="1600" dirty="0" err="1" smtClean="0"/>
              <a:t>nedadz</a:t>
            </a:r>
            <a:r>
              <a:rPr lang="lv-LV" sz="1600" dirty="0" smtClean="0"/>
              <a:t> </a:t>
            </a:r>
            <a:r>
              <a:rPr lang="lv-LV" sz="1600" dirty="0" err="1" smtClean="0"/>
              <a:t>hiperehogēni</a:t>
            </a:r>
            <a:r>
              <a:rPr lang="lv-LV" sz="1600" dirty="0" smtClean="0"/>
              <a:t>, ar izteikti </a:t>
            </a:r>
            <a:r>
              <a:rPr lang="lv-LV" sz="1600" dirty="0" err="1" smtClean="0"/>
              <a:t>hoperehogēnu</a:t>
            </a:r>
            <a:r>
              <a:rPr lang="lv-LV" sz="1600" dirty="0" smtClean="0"/>
              <a:t> bazālo slāni</a:t>
            </a:r>
            <a:endParaRPr lang="lv-LV" sz="1600" dirty="0"/>
          </a:p>
        </p:txBody>
      </p:sp>
      <p:pic>
        <p:nvPicPr>
          <p:cNvPr id="52226" name="Picture 2" descr="http://www.fetalultrasound.com/online/text/Anatomy%20-%20First%20Trimester_files/image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36912"/>
            <a:ext cx="2486025" cy="2400300"/>
          </a:xfrm>
          <a:prstGeom prst="rect">
            <a:avLst/>
          </a:prstGeom>
          <a:noFill/>
        </p:spPr>
      </p:pic>
      <p:pic>
        <p:nvPicPr>
          <p:cNvPr id="52228" name="Picture 4" descr="http://www.fetalultrasound.com/online/text/Anatomy%20-%20First%20Trimester_files/image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573016"/>
            <a:ext cx="3384376" cy="273630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713984" y="4869160"/>
            <a:ext cx="2430016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 “</a:t>
            </a:r>
            <a:r>
              <a:rPr lang="en-US" sz="1600" b="1" dirty="0" smtClean="0"/>
              <a:t>double-bleb sign</a:t>
            </a:r>
            <a:r>
              <a:rPr lang="en-US" sz="1600" dirty="0" smtClean="0"/>
              <a:t>”</a:t>
            </a:r>
            <a:r>
              <a:rPr lang="lv-LV" sz="1600" dirty="0" smtClean="0"/>
              <a:t> ir pārejošas izmaiņas augļa olas US izskatā ~ 5 nedēļās 4 dienās</a:t>
            </a:r>
            <a:r>
              <a:rPr lang="en-US" sz="1600" dirty="0" smtClean="0"/>
              <a:t> </a:t>
            </a:r>
            <a:r>
              <a:rPr lang="lv-LV" sz="1600" dirty="0" smtClean="0"/>
              <a:t>.To rada dzeltenuma maiss un amnija apvalks. Augli vēl neredz.</a:t>
            </a:r>
            <a:endParaRPr lang="lv-LV" sz="1600" dirty="0"/>
          </a:p>
        </p:txBody>
      </p:sp>
      <p:pic>
        <p:nvPicPr>
          <p:cNvPr id="52230" name="Picture 6" descr="http://www.fetalultrasound.com/online/text/Anatomy%20-%20First%20Trimester_files/image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32656"/>
            <a:ext cx="3467100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HCG un progesterons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lv-LV" sz="1600" dirty="0" smtClean="0"/>
              <a:t>Pētījuma mērķis – noskaidrot labākos  rādītājus , lai prognozētu grūtniecības gaitu, ja neredz SD – </a:t>
            </a:r>
            <a:r>
              <a:rPr lang="lv-LV" sz="1600" i="1" dirty="0" err="1" smtClean="0"/>
              <a:t>uncertan</a:t>
            </a:r>
            <a:r>
              <a:rPr lang="lv-LV" sz="1600" i="1" dirty="0" smtClean="0"/>
              <a:t> </a:t>
            </a:r>
            <a:r>
              <a:rPr lang="lv-LV" sz="1600" i="1" dirty="0" err="1" smtClean="0"/>
              <a:t>viability</a:t>
            </a:r>
            <a:endParaRPr lang="lv-LV" sz="1600" i="1" dirty="0" smtClean="0"/>
          </a:p>
          <a:p>
            <a:r>
              <a:rPr lang="lv-LV" sz="1600" dirty="0" smtClean="0"/>
              <a:t>Augļa ola &lt; 20mm, CRL ≤ 6mm, SD – nevizualizē</a:t>
            </a:r>
          </a:p>
          <a:p>
            <a:r>
              <a:rPr lang="lv-LV" sz="1600" dirty="0" smtClean="0"/>
              <a:t>Neskaidras lokalizācijas grūtniecība – </a:t>
            </a:r>
            <a:r>
              <a:rPr lang="lv-LV" sz="1600" dirty="0" err="1" smtClean="0"/>
              <a:t>hCG</a:t>
            </a:r>
            <a:r>
              <a:rPr lang="lv-LV" sz="1600" dirty="0" smtClean="0"/>
              <a:t> + urīnā, bet nevizualizē ne i/u, ne ĀG.</a:t>
            </a:r>
          </a:p>
          <a:p>
            <a:r>
              <a:rPr lang="lv-LV" sz="1600" dirty="0" smtClean="0"/>
              <a:t>1/3 neskaidras lokalizācijas grūtniecību parasti ir i/u</a:t>
            </a:r>
          </a:p>
          <a:p>
            <a:r>
              <a:rPr lang="lv-LV" sz="1600" dirty="0" smtClean="0"/>
              <a:t>Ja seruma </a:t>
            </a:r>
            <a:r>
              <a:rPr lang="lv-LV" sz="1600" dirty="0" err="1" smtClean="0"/>
              <a:t>hCH</a:t>
            </a:r>
            <a:r>
              <a:rPr lang="lv-LV" sz="1600" dirty="0" smtClean="0"/>
              <a:t> palielinās par 66% 48 stundās – ticams i/u grūtniecības rādītājs</a:t>
            </a:r>
          </a:p>
          <a:p>
            <a:r>
              <a:rPr lang="lv-LV" sz="1600" dirty="0" smtClean="0"/>
              <a:t>Kvantitatīva progesterona noteikšana netieši norāda uz grūtniecības pozitīvu progresiju – augsts seruma </a:t>
            </a:r>
            <a:r>
              <a:rPr lang="lv-LV" sz="1600" dirty="0" err="1" smtClean="0"/>
              <a:t>Pg</a:t>
            </a:r>
            <a:r>
              <a:rPr lang="lv-LV" sz="1600" dirty="0" smtClean="0"/>
              <a:t> līmenis norāda uz normālu </a:t>
            </a:r>
            <a:r>
              <a:rPr lang="lv-LV" sz="1600" i="1" dirty="0" err="1" smtClean="0"/>
              <a:t>corpus</a:t>
            </a:r>
            <a:r>
              <a:rPr lang="lv-LV" sz="1600" i="1" dirty="0" smtClean="0"/>
              <a:t> </a:t>
            </a:r>
            <a:r>
              <a:rPr lang="lv-LV" sz="1600" i="1" dirty="0" err="1" smtClean="0"/>
              <a:t>luteum</a:t>
            </a:r>
            <a:r>
              <a:rPr lang="lv-LV" sz="1600" i="1" dirty="0" smtClean="0"/>
              <a:t> </a:t>
            </a:r>
            <a:r>
              <a:rPr lang="lv-LV" sz="1600" dirty="0" smtClean="0"/>
              <a:t>funkciju</a:t>
            </a:r>
          </a:p>
          <a:p>
            <a:r>
              <a:rPr lang="lv-LV" sz="1600" b="1" dirty="0" err="1" smtClean="0"/>
              <a:t>hCG</a:t>
            </a:r>
            <a:r>
              <a:rPr lang="lv-LV" sz="1600" b="1" dirty="0" smtClean="0"/>
              <a:t> noteikšana dinamikā ir labāks rādītājs</a:t>
            </a:r>
            <a:r>
              <a:rPr lang="lv-LV" sz="1600" dirty="0" smtClean="0"/>
              <a:t>, lai neskaidras lokalizācijas grūtniecību gadījumā diagnosticētu i/u grūtniecību ar pozitīvu prognozi - dzīvotspējīgu</a:t>
            </a:r>
            <a:endParaRPr lang="lv-LV" sz="1600" dirty="0"/>
          </a:p>
        </p:txBody>
      </p:sp>
      <p:sp>
        <p:nvSpPr>
          <p:cNvPr id="4" name="Rectangle 3"/>
          <p:cNvSpPr/>
          <p:nvPr/>
        </p:nvSpPr>
        <p:spPr>
          <a:xfrm>
            <a:off x="4355976" y="5849888"/>
            <a:ext cx="4572000" cy="100811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lv-LV" sz="1000" b="1" i="1" dirty="0" err="1" smtClean="0"/>
              <a:t>Viability</a:t>
            </a:r>
            <a:r>
              <a:rPr lang="lv-LV" sz="1000" b="1" i="1" dirty="0" smtClean="0"/>
              <a:t> </a:t>
            </a:r>
            <a:r>
              <a:rPr lang="lv-LV" sz="1000" b="1" i="1" dirty="0" err="1" smtClean="0"/>
              <a:t>of</a:t>
            </a:r>
            <a:r>
              <a:rPr lang="lv-LV" sz="1000" b="1" i="1" dirty="0" smtClean="0"/>
              <a:t> </a:t>
            </a:r>
            <a:r>
              <a:rPr lang="lv-LV" sz="1000" b="1" i="1" dirty="0" err="1" smtClean="0"/>
              <a:t>intrauterine</a:t>
            </a:r>
            <a:r>
              <a:rPr lang="lv-LV" sz="1000" b="1" i="1" dirty="0" smtClean="0"/>
              <a:t> </a:t>
            </a:r>
            <a:r>
              <a:rPr lang="lv-LV" sz="1000" b="1" i="1" dirty="0" err="1" smtClean="0"/>
              <a:t>pregnancy</a:t>
            </a:r>
            <a:r>
              <a:rPr lang="lv-LV" sz="1000" b="1" i="1" dirty="0" smtClean="0"/>
              <a:t> </a:t>
            </a:r>
            <a:r>
              <a:rPr lang="lv-LV" sz="1000" b="1" i="1" dirty="0" err="1" smtClean="0"/>
              <a:t>in</a:t>
            </a:r>
            <a:r>
              <a:rPr lang="lv-LV" sz="1000" b="1" i="1" dirty="0" smtClean="0"/>
              <a:t> </a:t>
            </a:r>
            <a:r>
              <a:rPr lang="lv-LV" sz="1000" b="1" i="1" dirty="0" err="1" smtClean="0"/>
              <a:t>women</a:t>
            </a:r>
            <a:r>
              <a:rPr lang="lv-LV" sz="1000" b="1" i="1" dirty="0" smtClean="0"/>
              <a:t> </a:t>
            </a:r>
            <a:r>
              <a:rPr lang="lv-LV" sz="1000" b="1" i="1" dirty="0" err="1" smtClean="0"/>
              <a:t>with</a:t>
            </a:r>
            <a:r>
              <a:rPr lang="lv-LV" sz="1000" b="1" i="1" dirty="0" smtClean="0"/>
              <a:t> </a:t>
            </a:r>
            <a:r>
              <a:rPr lang="lv-LV" sz="1000" b="1" i="1" dirty="0" err="1" smtClean="0"/>
              <a:t>pregnancy</a:t>
            </a:r>
            <a:r>
              <a:rPr lang="lv-LV" sz="1000" b="1" i="1" dirty="0" smtClean="0"/>
              <a:t> </a:t>
            </a:r>
            <a:r>
              <a:rPr lang="lv-LV" sz="1000" b="1" i="1" dirty="0" err="1" smtClean="0"/>
              <a:t>of</a:t>
            </a:r>
            <a:r>
              <a:rPr lang="lv-LV" sz="1000" b="1" i="1" dirty="0" smtClean="0"/>
              <a:t> </a:t>
            </a:r>
            <a:r>
              <a:rPr lang="lv-LV" sz="1000" b="1" i="1" dirty="0" err="1" smtClean="0"/>
              <a:t>unknown</a:t>
            </a:r>
            <a:r>
              <a:rPr lang="lv-LV" sz="1000" b="1" i="1" dirty="0" smtClean="0"/>
              <a:t> </a:t>
            </a:r>
            <a:r>
              <a:rPr lang="lv-LV" sz="1000" b="1" i="1" dirty="0" err="1" smtClean="0"/>
              <a:t>location</a:t>
            </a:r>
            <a:r>
              <a:rPr lang="lv-LV" sz="1000" b="1" i="1" dirty="0" smtClean="0"/>
              <a:t>: </a:t>
            </a:r>
            <a:r>
              <a:rPr lang="lv-LV" sz="1000" b="1" i="1" dirty="0" err="1" smtClean="0"/>
              <a:t>prediction</a:t>
            </a:r>
            <a:r>
              <a:rPr lang="lv-LV" sz="1000" b="1" i="1" dirty="0" smtClean="0"/>
              <a:t> </a:t>
            </a:r>
            <a:r>
              <a:rPr lang="lv-LV" sz="1000" b="1" i="1" dirty="0" err="1" smtClean="0"/>
              <a:t>using</a:t>
            </a:r>
            <a:r>
              <a:rPr lang="lv-LV" sz="1000" b="1" i="1" dirty="0" smtClean="0"/>
              <a:t> </a:t>
            </a:r>
            <a:r>
              <a:rPr lang="lv-LV" sz="1000" b="1" i="1" dirty="0" err="1" smtClean="0"/>
              <a:t>human</a:t>
            </a:r>
            <a:r>
              <a:rPr lang="lv-LV" sz="1000" b="1" i="1" dirty="0" smtClean="0"/>
              <a:t> </a:t>
            </a:r>
            <a:r>
              <a:rPr lang="lv-LV" sz="1000" b="1" i="1" dirty="0" err="1" smtClean="0"/>
              <a:t>chorionic</a:t>
            </a:r>
            <a:r>
              <a:rPr lang="lv-LV" sz="1000" b="1" i="1" dirty="0" smtClean="0"/>
              <a:t> </a:t>
            </a:r>
            <a:r>
              <a:rPr lang="lv-LV" sz="1000" b="1" i="1" dirty="0" err="1" smtClean="0"/>
              <a:t>gonadotropin</a:t>
            </a:r>
            <a:r>
              <a:rPr lang="lv-LV" sz="1000" b="1" i="1" dirty="0" smtClean="0"/>
              <a:t> </a:t>
            </a:r>
            <a:r>
              <a:rPr lang="lv-LV" sz="1000" b="1" i="1" dirty="0" err="1" smtClean="0"/>
              <a:t>ratio</a:t>
            </a:r>
            <a:r>
              <a:rPr lang="lv-LV" sz="1000" b="1" i="1" dirty="0" smtClean="0"/>
              <a:t> </a:t>
            </a:r>
            <a:r>
              <a:rPr lang="lv-LV" sz="1000" b="1" i="1" dirty="0" err="1" smtClean="0"/>
              <a:t>vs</a:t>
            </a:r>
            <a:r>
              <a:rPr lang="lv-LV" sz="1000" b="1" i="1" dirty="0" smtClean="0"/>
              <a:t>. </a:t>
            </a:r>
            <a:r>
              <a:rPr lang="lv-LV" sz="1000" b="1" i="1" dirty="0" err="1" smtClean="0"/>
              <a:t>progesterone</a:t>
            </a:r>
            <a:endParaRPr lang="lv-LV" sz="1000" b="1" i="1" dirty="0" smtClean="0"/>
          </a:p>
          <a:p>
            <a:r>
              <a:rPr lang="lv-LV" sz="1000" i="1" dirty="0" smtClean="0"/>
              <a:t>T. Bignardi</a:t>
            </a:r>
            <a:r>
              <a:rPr lang="lv-LV" sz="1000" i="1" baseline="30000" dirty="0" smtClean="0"/>
              <a:t>1,2,*</a:t>
            </a:r>
            <a:r>
              <a:rPr lang="lv-LV" sz="1000" i="1" dirty="0" smtClean="0"/>
              <a:t>, G. Condous</a:t>
            </a:r>
            <a:r>
              <a:rPr lang="lv-LV" sz="1000" i="1" baseline="30000" dirty="0" smtClean="0"/>
              <a:t>1,2</a:t>
            </a:r>
            <a:r>
              <a:rPr lang="lv-LV" sz="1000" i="1" dirty="0" smtClean="0"/>
              <a:t>, E. Kirk</a:t>
            </a:r>
            <a:r>
              <a:rPr lang="lv-LV" sz="1000" i="1" baseline="30000" dirty="0" smtClean="0"/>
              <a:t>3</a:t>
            </a:r>
            <a:r>
              <a:rPr lang="lv-LV" sz="1000" i="1" dirty="0" smtClean="0"/>
              <a:t>, B. </a:t>
            </a:r>
            <a:r>
              <a:rPr lang="lv-LV" sz="1000" i="1" dirty="0" err="1" smtClean="0"/>
              <a:t>Van</a:t>
            </a:r>
            <a:r>
              <a:rPr lang="lv-LV" sz="1000" i="1" dirty="0" smtClean="0"/>
              <a:t> Calster</a:t>
            </a:r>
            <a:r>
              <a:rPr lang="lv-LV" sz="1000" i="1" baseline="30000" dirty="0" smtClean="0"/>
              <a:t>5</a:t>
            </a:r>
            <a:r>
              <a:rPr lang="lv-LV" sz="1000" i="1" dirty="0" smtClean="0"/>
              <a:t>, </a:t>
            </a:r>
          </a:p>
          <a:p>
            <a:r>
              <a:rPr lang="lv-LV" sz="1000" i="1" dirty="0" smtClean="0"/>
              <a:t>S. </a:t>
            </a:r>
            <a:r>
              <a:rPr lang="lv-LV" sz="1000" i="1" dirty="0" err="1" smtClean="0"/>
              <a:t>Van</a:t>
            </a:r>
            <a:r>
              <a:rPr lang="lv-LV" sz="1000" i="1" dirty="0" smtClean="0"/>
              <a:t> Huffel</a:t>
            </a:r>
            <a:r>
              <a:rPr lang="lv-LV" sz="1000" i="1" baseline="30000" dirty="0" smtClean="0"/>
              <a:t>5</a:t>
            </a:r>
            <a:r>
              <a:rPr lang="lv-LV" sz="1000" i="1" dirty="0" smtClean="0"/>
              <a:t>, D. Timmerman</a:t>
            </a:r>
            <a:r>
              <a:rPr lang="lv-LV" sz="1000" i="1" baseline="30000" dirty="0" smtClean="0"/>
              <a:t>6</a:t>
            </a:r>
            <a:r>
              <a:rPr lang="lv-LV" sz="1000" i="1" dirty="0" smtClean="0"/>
              <a:t> </a:t>
            </a:r>
            <a:r>
              <a:rPr lang="lv-LV" sz="1000" i="1" dirty="0" err="1" smtClean="0"/>
              <a:t>andT</a:t>
            </a:r>
            <a:r>
              <a:rPr lang="lv-LV" sz="1000" i="1" dirty="0" smtClean="0"/>
              <a:t>. Bourne</a:t>
            </a:r>
            <a:r>
              <a:rPr lang="lv-LV" sz="1000" i="1" baseline="30000" dirty="0" smtClean="0"/>
              <a:t>3,4,6</a:t>
            </a:r>
            <a:endParaRPr lang="lv-LV" sz="1000" i="1" dirty="0" smtClean="0"/>
          </a:p>
          <a:p>
            <a:r>
              <a:rPr lang="lv-LV" sz="1000" i="1" dirty="0" err="1" smtClean="0"/>
              <a:t>Article</a:t>
            </a:r>
            <a:r>
              <a:rPr lang="lv-LV" sz="1000" i="1" dirty="0" smtClean="0"/>
              <a:t> first </a:t>
            </a:r>
            <a:r>
              <a:rPr lang="lv-LV" sz="1000" i="1" dirty="0" err="1" smtClean="0"/>
              <a:t>published</a:t>
            </a:r>
            <a:r>
              <a:rPr lang="lv-LV" sz="1000" i="1" dirty="0" smtClean="0"/>
              <a:t> </a:t>
            </a:r>
            <a:r>
              <a:rPr lang="lv-LV" sz="1000" i="1" dirty="0" err="1" smtClean="0"/>
              <a:t>online</a:t>
            </a:r>
            <a:r>
              <a:rPr lang="lv-LV" sz="1000" i="1" dirty="0" smtClean="0"/>
              <a:t>: 23 APR 2010DOI: 10.1002/uog.7669</a:t>
            </a:r>
            <a:endParaRPr lang="lv-LV" sz="1000" i="1" dirty="0"/>
          </a:p>
        </p:txBody>
      </p:sp>
      <p:pic>
        <p:nvPicPr>
          <p:cNvPr id="5" name="Picture 2" descr="Missed abortion miscarri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96752"/>
            <a:ext cx="3029322" cy="300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Kad tiek pieļautas kļūdas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15362" name="AutoShape 2" descr="data:image/jpeg;base64,/9j/4AAQSkZJRgABAQAAAQABAAD/2wCEAAkGBwgTEhUTEhQWFRUXGB0aGBcXGSAfHxscGx8aHx4jHSIiIyghHx4xHB4cITMtKCkrLi8uFx80ODcsNygtLiwBCgoKDg0OGBAQGiweHBwsLCwsKywsLCwsLCssLDcsLCwsNywsLCwsLCssKywsKzcsLiwsKysrKysrLCsrKysrK//AABEIAEwAZAMBIgACEQEDEQH/xAAbAAACAgMBAAAAAAAAAAAAAAAEBQYHAAIDAf/EADcQAAEDAgQDBwEGBgMAAAAAAAECAxEABAUSITFBUWEGEyJxgZGhMgcjQrHB0RQVUmLw8ReS4f/EABcBAQEBAQAAAAAAAAAAAAAAAAABAgP/xAAZEQEBAQEBAQAAAAAAAAAAAAAAARExIRL/2gAMAwEAAhEDEQA/AKhw61LioHL2+a2etESRBTHWQOvlTSytWiC2pJMTBEakcDRGHWlrkCVKLa5I8QnMRMftSKRKYWn6tBzAkU4cwZDbQcStRMiSmCBPLnTvDrC1UwrvWgkCYUo6RP50uTh6WwSCSiRASSRPlVT6Rp5iSYExvG+vSiQwpKZGkD8W++3nFMEh9bioT3cmOQPQgwK6PWSgoE5tdNAAZHQ70OlrKihInYjiN/fWs+6UPqMxMcqbO4WyQCVzrvoCee5k0HeYJep+gFSTGgInpPSh6ChvNtBAnXWfTStX7VUZpAk7bR6cqxDFzslCgBv4T7GjW7G7K0yJJ5jhwjTejU4UHKNJ08uNdVKjUZQQNhrNSO47NOrlSCkztB35RQH8kuR9QycCTHrwpjOUpTZuq1EVlO7fB3FCUpJHOaymJle2SrxxSzOTL/Vpp+9GWjmYfeEKBGhSniOm4NF2t9auEpAyyIOf9Io1GFMtgLzlUgyQAQBPMUwvja0syoKTqUCSDqQJ8uPpTdrD21NggLSpEalQKfQU3ZZbZbG5Koykp09wY96YWdqCSHkkAJ0SNI6p/wANXUkQq5wlS5X3SZ2Q5EBfORrrXJ7AyopMRJCUiCYNMe0Hbuybb7tsBTiTqpQ/P9aj3/IjOYhdvKMsAIWRCueuh9qn0sOncCRKlLMRKcqPqHmkiadWmFWWTMcucCAVfUNOCRUAZ7dtJdK+4GUiCSTm85EVYPZfG8IvUw0lbamxJMameoNNNR/GrNwJBEZTvsCTwiSNa4N2ygUktnaJOpB4EkA0/wAfRi4H3TKSg8FQV/O1B4dc4qt1OdhA4aeE+omKpOD7PBnEsqUoqnQJnTzgDhQ2LYWwprIJJjwg68NeE8qsLB7BpBKHWklxSfDKpBHSPmo5jrDTVwAoJKo0SCcvpJoSq2ZsUtDK4XM25gmPSvamL1gwVEqZzGd0gxWUNV1g8OuAq+7j8QGhmrAw3DGMp8UbQFbRz8qiNrhly2ErVqNBoqPemjeLNuLyk5Y0TmMexkTU0sSrs1aOLeW041KDICkpOWeEjgfKov8AaF2xWhwNWyikpGVagSJI00qZ4O2+lP3TwzrMEhQgnkevpVOdt8BxS1uFC4RBWSpKhqkzyO1Wyojz7ziySoyTua0TWxSfWtm0EwAJPSsum5HOKtr7FMIfLi3VJPdAQTqBMcxQnYT7NHnT3t2jI3uEKOQnqeMVa2CXzTbRZADSRIBbgzyj/wBq5jNpTiuJuqU43nCkk5YClKMCdiaXJwfDiWytxbawRDZHiWJ5jh1pkqwOjipVuApYIUf+unzTm9sbdTSEd1nUBuJB95HzVZAY12ht7daGmwt0xqsqUcoPCTrSS9dU4DoQoHRaunUzPpRybe8QpOVtSAoQpTsR5JjYedb2vf51KlSwmfCmINMNL8O7QMJRCgCZ1Mq+I2rKXYhJXMpbnXLA089d6yifRLaWI7jPqUqOkeIe24pdiuGrU1EykHRO/qDuK0wjEHmlZQg5Z12OvMA6flR2IJuml94W0iRoknMFA1JHRy7HYhd2ilJJ+oaBQMHyJ2NWGixN3b5bkd80rYHdCuYM+GoLZdpLlsAOMBSc0xy6QoGpXe9o8OfCFMlbSgJKgkKUCOCgCJHpVxi0mxD7FwQFsXIA/ocSPhSSfkU27M9h8HsVhx4C4M/VEpB5RFOuznap67QtCm23CkTmSkoPnB19q4YriiGynL3Swd0SUGeqVATTV9Spa7cpH3hE/SlRgDpuNKQ/zK2Q8oADMfwtgBE9Tt7UNbsMvqGZsJXGkOQI6x+1dGsDCWy4443GbVAOWY21NGfYLfuEuIBdJSAYOVRTvxEEE1u5etIQqRKRBkn9IJ+aTP3RSuLcQVmMyYn3VpSXtPY3bOq+8KlawVQSfQx8ChKllhcrdUTnAb4JIIHWJM17LeZxABSdMoSB4h0PGq/dvMUQESpSuc8B7x803V2tnK2psDTdsmD56x6UXBeIWQC/HmJifCExHLavaGb7RWxGq3TGm5HsJrKL8lHaHC7thPdOpTM+FfNM6ax4qX4Tf37R7tbYdGkTtHSrQx10vWyVuAExy0qmcUxi8beLaDASqBzFWJOprdXWBP8AgLMKUPwr8ST06Utt8MwEO+J1wFOigY1PTXes7MNJuAVObmdR02jlXjFwtZUFR4DAIEH1PGpp06X2awiO9/iXm5+lP+jQdzYYSvKQ4pJGiw+gFJ67g1q5eKlKMqY34/vXK8KlOBJJI1qSrje5v7FsFLJQDMZiknX+066UU2/cqI7w5gBAWUkfGxqNpcWq6ySQIOx28q4XNzcJUoBatDxJP+qVOptcXF2lQUpwkjYZVJ/UCgk4hfvulKgNY8RGeB0mlTjqlNAuS4Y3WpRjy1pre2DLdsh1OaeUmPaoGzy2RCCCqNJUnKkDroaS3dtYyqDnJ+kojKPf9BQ9/mFup1KilWkwd/OZNAOXCgppIAGfdQ3rS65/wJO4E+VZTZy5dBjTT+1P7VlE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342900"/>
            <a:ext cx="952500" cy="723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15364" name="AutoShape 4" descr="data:image/jpeg;base64,/9j/4AAQSkZJRgABAQAAAQABAAD/2wCEAAkGBwgTEhUTEhQWFRUXGB0aGBcXGSAfHxscGx8aHx4jHSIiIyghHx4xHB4cITMtKCkrLi8uFx80ODcsNygtLiwBCgoKDg0OGBAQGiweHBwsLCwsKywsLCwsLCssLDcsLCwsNywsLCwsLCssKywsKzcsLiwsKysrKysrLCsrKysrK//AABEIAEwAZAMBIgACEQEDEQH/xAAbAAACAgMBAAAAAAAAAAAAAAAEBQYHAAIDAf/EADcQAAEDAgQDBwEGBgMAAAAAAAECAxEABAUSITFBUWEGEyJxgZGhMgcjQrHB0RQVUmLw8ReS4f/EABcBAQEBAQAAAAAAAAAAAAAAAAABAgP/xAAZEQEBAQEBAQAAAAAAAAAAAAAAARExIRL/2gAMAwEAAhEDEQA/AKhw61LioHL2+a2etESRBTHWQOvlTSytWiC2pJMTBEakcDRGHWlrkCVKLa5I8QnMRMftSKRKYWn6tBzAkU4cwZDbQcStRMiSmCBPLnTvDrC1UwrvWgkCYUo6RP50uTh6WwSCSiRASSRPlVT6Rp5iSYExvG+vSiQwpKZGkD8W++3nFMEh9bioT3cmOQPQgwK6PWSgoE5tdNAAZHQ70OlrKihInYjiN/fWs+6UPqMxMcqbO4WyQCVzrvoCee5k0HeYJep+gFSTGgInpPSh6ChvNtBAnXWfTStX7VUZpAk7bR6cqxDFzslCgBv4T7GjW7G7K0yJJ5jhwjTejU4UHKNJ08uNdVKjUZQQNhrNSO47NOrlSCkztB35RQH8kuR9QycCTHrwpjOUpTZuq1EVlO7fB3FCUpJHOaymJle2SrxxSzOTL/Vpp+9GWjmYfeEKBGhSniOm4NF2t9auEpAyyIOf9Io1GFMtgLzlUgyQAQBPMUwvja0syoKTqUCSDqQJ8uPpTdrD21NggLSpEalQKfQU3ZZbZbG5Koykp09wY96YWdqCSHkkAJ0SNI6p/wANXUkQq5wlS5X3SZ2Q5EBfORrrXJ7AyopMRJCUiCYNMe0Hbuybb7tsBTiTqpQ/P9aj3/IjOYhdvKMsAIWRCueuh9qn0sOncCRKlLMRKcqPqHmkiadWmFWWTMcucCAVfUNOCRUAZ7dtJdK+4GUiCSTm85EVYPZfG8IvUw0lbamxJMameoNNNR/GrNwJBEZTvsCTwiSNa4N2ygUktnaJOpB4EkA0/wAfRi4H3TKSg8FQV/O1B4dc4qt1OdhA4aeE+omKpOD7PBnEsqUoqnQJnTzgDhQ2LYWwprIJJjwg68NeE8qsLB7BpBKHWklxSfDKpBHSPmo5jrDTVwAoJKo0SCcvpJoSq2ZsUtDK4XM25gmPSvamL1gwVEqZzGd0gxWUNV1g8OuAq+7j8QGhmrAw3DGMp8UbQFbRz8qiNrhly2ErVqNBoqPemjeLNuLyk5Y0TmMexkTU0sSrs1aOLeW041KDICkpOWeEjgfKov8AaF2xWhwNWyikpGVagSJI00qZ4O2+lP3TwzrMEhQgnkevpVOdt8BxS1uFC4RBWSpKhqkzyO1Wyojz7ziySoyTua0TWxSfWtm0EwAJPSsum5HOKtr7FMIfLi3VJPdAQTqBMcxQnYT7NHnT3t2jI3uEKOQnqeMVa2CXzTbRZADSRIBbgzyj/wBq5jNpTiuJuqU43nCkk5YClKMCdiaXJwfDiWytxbawRDZHiWJ5jh1pkqwOjipVuApYIUf+unzTm9sbdTSEd1nUBuJB95HzVZAY12ht7daGmwt0xqsqUcoPCTrSS9dU4DoQoHRaunUzPpRybe8QpOVtSAoQpTsR5JjYedb2vf51KlSwmfCmINMNL8O7QMJRCgCZ1Mq+I2rKXYhJXMpbnXLA089d6yifRLaWI7jPqUqOkeIe24pdiuGrU1EykHRO/qDuK0wjEHmlZQg5Z12OvMA6flR2IJuml94W0iRoknMFA1JHRy7HYhd2ilJJ+oaBQMHyJ2NWGixN3b5bkd80rYHdCuYM+GoLZdpLlsAOMBSc0xy6QoGpXe9o8OfCFMlbSgJKgkKUCOCgCJHpVxi0mxD7FwQFsXIA/ocSPhSSfkU27M9h8HsVhx4C4M/VEpB5RFOuznap67QtCm23CkTmSkoPnB19q4YriiGynL3Swd0SUGeqVATTV9Spa7cpH3hE/SlRgDpuNKQ/zK2Q8oADMfwtgBE9Tt7UNbsMvqGZsJXGkOQI6x+1dGsDCWy4443GbVAOWY21NGfYLfuEuIBdJSAYOVRTvxEEE1u5etIQqRKRBkn9IJ+aTP3RSuLcQVmMyYn3VpSXtPY3bOq+8KlawVQSfQx8ChKllhcrdUTnAb4JIIHWJM17LeZxABSdMoSB4h0PGq/dvMUQESpSuc8B7x803V2tnK2psDTdsmD56x6UXBeIWQC/HmJifCExHLavaGb7RWxGq3TGm5HsJrKL8lHaHC7thPdOpTM+FfNM6ax4qX4Tf37R7tbYdGkTtHSrQx10vWyVuAExy0qmcUxi8beLaDASqBzFWJOprdXWBP8AgLMKUPwr8ST06Utt8MwEO+J1wFOigY1PTXes7MNJuAVObmdR02jlXjFwtZUFR4DAIEH1PGpp06X2awiO9/iXm5+lP+jQdzYYSvKQ4pJGiw+gFJ67g1q5eKlKMqY34/vXK8KlOBJJI1qSrje5v7FsFLJQDMZiknX+066UU2/cqI7w5gBAWUkfGxqNpcWq6ySQIOx28q4XNzcJUoBatDxJP+qVOptcXF2lQUpwkjYZVJ/UCgk4hfvulKgNY8RGeB0mlTjqlNAuS4Y3WpRjy1pre2DLdsh1OaeUmPaoGzy2RCCCqNJUnKkDroaS3dtYyqDnJ+kojKPf9BQ9/mFup1KilWkwd/OZNAOXCgppIAGfdQ3rS65/wJO4E+VZTZy5dBjTT+1P7VlE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342900"/>
            <a:ext cx="952500" cy="723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15366" name="AutoShape 6" descr="data:image/jpeg;base64,/9j/4AAQSkZJRgABAQAAAQABAAD/2wCEAAkGBwgTEhUTEhQWFRUXGB0aGBcXGSAfHxscGx8aHx4jHSIiIyghHx4xHB4cITMtKCkrLi8uFx80ODcsNygtLiwBCgoKDg0OGBAQGiweHBwsLCwsKywsLCwsLCssLDcsLCwsNywsLCwsLCssKywsKzcsLiwsKysrKysrLCsrKysrK//AABEIAEwAZAMBIgACEQEDEQH/xAAbAAACAgMBAAAAAAAAAAAAAAAEBQYHAAIDAf/EADcQAAEDAgQDBwEGBgMAAAAAAAECAxEABAUSITFBUWEGEyJxgZGhMgcjQrHB0RQVUmLw8ReS4f/EABcBAQEBAQAAAAAAAAAAAAAAAAABAgP/xAAZEQEBAQEBAQAAAAAAAAAAAAAAARExIRL/2gAMAwEAAhEDEQA/AKhw61LioHL2+a2etESRBTHWQOvlTSytWiC2pJMTBEakcDRGHWlrkCVKLa5I8QnMRMftSKRKYWn6tBzAkU4cwZDbQcStRMiSmCBPLnTvDrC1UwrvWgkCYUo6RP50uTh6WwSCSiRASSRPlVT6Rp5iSYExvG+vSiQwpKZGkD8W++3nFMEh9bioT3cmOQPQgwK6PWSgoE5tdNAAZHQ70OlrKihInYjiN/fWs+6UPqMxMcqbO4WyQCVzrvoCee5k0HeYJep+gFSTGgInpPSh6ChvNtBAnXWfTStX7VUZpAk7bR6cqxDFzslCgBv4T7GjW7G7K0yJJ5jhwjTejU4UHKNJ08uNdVKjUZQQNhrNSO47NOrlSCkztB35RQH8kuR9QycCTHrwpjOUpTZuq1EVlO7fB3FCUpJHOaymJle2SrxxSzOTL/Vpp+9GWjmYfeEKBGhSniOm4NF2t9auEpAyyIOf9Io1GFMtgLzlUgyQAQBPMUwvja0syoKTqUCSDqQJ8uPpTdrD21NggLSpEalQKfQU3ZZbZbG5Koykp09wY96YWdqCSHkkAJ0SNI6p/wANXUkQq5wlS5X3SZ2Q5EBfORrrXJ7AyopMRJCUiCYNMe0Hbuybb7tsBTiTqpQ/P9aj3/IjOYhdvKMsAIWRCueuh9qn0sOncCRKlLMRKcqPqHmkiadWmFWWTMcucCAVfUNOCRUAZ7dtJdK+4GUiCSTm85EVYPZfG8IvUw0lbamxJMameoNNNR/GrNwJBEZTvsCTwiSNa4N2ygUktnaJOpB4EkA0/wAfRi4H3TKSg8FQV/O1B4dc4qt1OdhA4aeE+omKpOD7PBnEsqUoqnQJnTzgDhQ2LYWwprIJJjwg68NeE8qsLB7BpBKHWklxSfDKpBHSPmo5jrDTVwAoJKo0SCcvpJoSq2ZsUtDK4XM25gmPSvamL1gwVEqZzGd0gxWUNV1g8OuAq+7j8QGhmrAw3DGMp8UbQFbRz8qiNrhly2ErVqNBoqPemjeLNuLyk5Y0TmMexkTU0sSrs1aOLeW041KDICkpOWeEjgfKov8AaF2xWhwNWyikpGVagSJI00qZ4O2+lP3TwzrMEhQgnkevpVOdt8BxS1uFC4RBWSpKhqkzyO1Wyojz7ziySoyTua0TWxSfWtm0EwAJPSsum5HOKtr7FMIfLi3VJPdAQTqBMcxQnYT7NHnT3t2jI3uEKOQnqeMVa2CXzTbRZADSRIBbgzyj/wBq5jNpTiuJuqU43nCkk5YClKMCdiaXJwfDiWytxbawRDZHiWJ5jh1pkqwOjipVuApYIUf+unzTm9sbdTSEd1nUBuJB95HzVZAY12ht7daGmwt0xqsqUcoPCTrSS9dU4DoQoHRaunUzPpRybe8QpOVtSAoQpTsR5JjYedb2vf51KlSwmfCmINMNL8O7QMJRCgCZ1Mq+I2rKXYhJXMpbnXLA089d6yifRLaWI7jPqUqOkeIe24pdiuGrU1EykHRO/qDuK0wjEHmlZQg5Z12OvMA6flR2IJuml94W0iRoknMFA1JHRy7HYhd2ilJJ+oaBQMHyJ2NWGixN3b5bkd80rYHdCuYM+GoLZdpLlsAOMBSc0xy6QoGpXe9o8OfCFMlbSgJKgkKUCOCgCJHpVxi0mxD7FwQFsXIA/ocSPhSSfkU27M9h8HsVhx4C4M/VEpB5RFOuznap67QtCm23CkTmSkoPnB19q4YriiGynL3Swd0SUGeqVATTV9Spa7cpH3hE/SlRgDpuNKQ/zK2Q8oADMfwtgBE9Tt7UNbsMvqGZsJXGkOQI6x+1dGsDCWy4443GbVAOWY21NGfYLfuEuIBdJSAYOVRTvxEEE1u5etIQqRKRBkn9IJ+aTP3RSuLcQVmMyYn3VpSXtPY3bOq+8KlawVQSfQx8ChKllhcrdUTnAb4JIIHWJM17LeZxABSdMoSB4h0PGq/dvMUQESpSuc8B7x803V2tnK2psDTdsmD56x6UXBeIWQC/HmJifCExHLavaGb7RWxGq3TGm5HsJrKL8lHaHC7thPdOpTM+FfNM6ax4qX4Tf37R7tbYdGkTtHSrQx10vWyVuAExy0qmcUxi8beLaDASqBzFWJOprdXWBP8AgLMKUPwr8ST06Utt8MwEO+J1wFOigY1PTXes7MNJuAVObmdR02jlXjFwtZUFR4DAIEH1PGpp06X2awiO9/iXm5+lP+jQdzYYSvKQ4pJGiw+gFJ67g1q5eKlKMqY34/vXK8KlOBJJI1qSrje5v7FsFLJQDMZiknX+066UU2/cqI7w5gBAWUkfGxqNpcWq6ySQIOx28q4XNzcJUoBatDxJP+qVOptcXF2lQUpwkjYZVJ/UCgk4hfvulKgNY8RGeB0mlTjqlNAuS4Y3WpRjy1pre2DLdsh1OaeUmPaoGzy2RCCCqNJUnKkDroaS3dtYyqDnJ+kojKPf9BQ9/mFup1KilWkwd/OZNAOXCgppIAGfdQ3rS65/wJO4E+VZTZy5dBjTT+1P7VlE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15368" name="AutoShape 8" descr="data:image/jpeg;base64,/9j/4AAQSkZJRgABAQAAAQABAAD/2wCEAAkGBxITEhUUExQWFBUVFxcVFRgYGBcXGBgXGBcWFxQXFRgaHCggGRolHBYUITEhJSkrLi4uFx8zODMsNygtLiwBCgoKBQUFDgUFDisZExkrKysrKysrKysrKysrKysrKysrKysrKysrKysrKysrKysrKysrKysrKysrKysrKysrK//AABEIAMYA/gMBIgACEQEDEQH/xAAcAAABBQEBAQAAAAAAAAAAAAADAAECBAUGBwj/xABREAABAwIDBQQFBQsICQUBAAABAgMRACEEEjEFIkFRYRNxgZEGFDKhsSNSc8HRByRCYnKSstLh8PEVJTNTdIKT0zQ1VGSElKKz1IOkwsPEFv/EABQBAQAAAAAAAAAAAAAAAAAAAAD/xAAUEQEAAAAAAAAAAAAAAAAAAAAA/9oADAMBAAIRAxEAPwDzx1Zmq6lmDRH5vXZOel2CklOCSZbCN5LQj2uAFwLXsTJuLUHCZjTlRFaeyMThm3At1DjgSM2UdnlKxqlYVMtkcRBHI1tNekeA+SnCxkayL+TaVKvk7gnW6HDmUCflIiBQcjnNLtDXX/8A9Ngk5FJwiV5GQ3kLbaAXB2eZal7xVOVfDjaJmsjbO0sK4y0lnD9k6nL2qhELhpCVZeIGcKN5mZ40GP2pqPbKraxeMwq8Ow2lBQ4k/KrDad4QeOaVGSNYnWBxWMxeEXhcO2lstvJKfWHcoOcfKSU702lNuMC4igxe2Vzpw8rnXS7M2hs1LTQcYWp4EB0lKVNwDiClYGYFR+UZkEwQ2OV4bUxmBdZLeGw60vqeJQYk5CpUAEKJgpKQERYiZoMJDxvUO2POpDDLylWVWUKy5oMZonLPOOFMphQzSlQKCAqUmEk6BXIyDQOl40/bmgg1MUBO1NN2xpswigigs9tTdqaEDU0mgf1ikH6g4BPKhAUFwOd1TSegqs1R5oDJPQeVNl6DyouzsnaJ7T+jnf8Aa9njGUEzy6xwrewmH2apCAp11Diu0lRy9mgQ52faAJJEw1MT7R76DmyByHkKYxyHkK6zHYDZYSMmKWV9oEkyCkNzCl5ezBPhzFok1QbwOCKhOI3PWWmyrMkEsKSrtHAgozApVkGY2gm1poOfzDkPIVIEch5Cr+Lw+HGKDaHfvfM0C5mSopSoILhzAZd3Mu4BAy8a08XszABLxRiJUhCVND1hheZZQgqb3WwXQCpYzIj2IN6DnAoch5CppPQVs7P2fhSy6p58JeTmyIDrQCoRmTAIJclW7ukRxormysKouFnEoSltIkPOBSnF3zhkobSFJG6AYEmeFBipPSjoNdQvYmzZUBjDAbzA9oyd6XoTYXMIbsPn66VyQVQV3taCpNWXReq5TQPgcIXXW2wYzrCJ1jMYmPGravVGitKm3cQQshKw4MOMoAHs5HDmzZuOkUvR1P30x9K3+kKoY321/lK+JoLpxeD/ANleH/Fj/wAakMTg/wDZn/8Amkf+LWZFNFBrB/Bf1GJH/Et/+LUlObPgQ1jJvm+XYgaRlPq9/IVj05oNTNgP6vGf47B//PR9n47BsuodQnFhaDKZdw5HcR2IsRI8ay8Hhe0VlnLrHlpSzAJKY4350HSK27hk4Y4QoxAa1icOVf0gcsvJMSI7qDtHbGDcStJ9bIdWl1X+jjKsJyQi2mUJF50HWsIfKJ/GT7x9tU1UGuP5P/33/wBtSH8n88d5Yb7axwaYGg2wdn88b+bhv1qmr+ThELxqrAn5PDiCRcXXw51gzTk0G2V4D52M/wAPD/5tMBs/5+M/w8P/AJtYhNODQbuTZ/8AWYv/AAmf82iHC4C+V3FKSOPYtgX/APUrCbSSYGtXXVBKQhOuqjQXw3gf63Ef4Lf+bUw1gv65/wDwUf5tQTslCmgrMUrnTURHEcNeFZmIQpOs9DwPcaDodmqwbTiFh94lCgq7IGnPK7Mcxx0pPNYIqUfWHLkm2HAFyfZT2u6Olcsp004dPOg6JbGC/wBpd/5cf5tEwWy8K84htGJcK1kJSCwEgk6CS6APE1zGc1YweLW2tK2yUrSQpJESCNCJtQb20fR53Dy7ullK0BLhWyCsqQhwZEBxWcQoEESCL0TFbWTiFYhCGlBWKeaU0kFvdXOXLOUTmKuBA060sVtTPgSp3ErW846r5KGiEhKUALPyeZAIAACVJG6IECgbIwDJwy8QcR2b7KszaApAkoyKQq95zTEfN40GmcecMh3DuYdOd4ZkZVsLTCkdmneSkgwoFQykQdatekmCxDjq1+rBGVpCJU7hfaDijmBRCVLPZuJKU7wg8LVSw7QxDbz2JxQS8iEgD1YAJQnO2QBBgqJHyfHWielm03mX1IRilPJW2MxIw6hIW8BAbBQlRBKpTCodvQaW2ttFp1frGFW0pxkoSkjDgGFPJz5chygEwIN+zm8iuHSanjtpOvKCnVqcUM0FUH2lqcV4ZlqMcJtagtmgK5QCKO7rQooL3oymcWx9Kj4is3GDeV+Ufia1/RMffuH+lTWRiDvHvPxoAGmAqRoiWNDIv7qAKUydYHM1aLKRec3Uc+6rTmzhYgg20699Ug0pPd+9ulANaSDQ1LmirJHd0pISD9lAJOttaOWw5pCVctAf21BTR1ER+9qHJHD3UA3GikwQRUKvpxPA3B4KvHcaEpDZmCU9DvDz1oKdOasnDjgtJ91IYYcVpHmfhQVqIyypRgD7PGi5UJOubusD9dSU+owAAkchQHUUtCEwpZFzy6CrOy8LJzLO7N+Z6DrSwWyFwFqiJsOJ5WFaWKWEpCEhKZ1BF76yDoKCbuMGjYTCuKpISB9dZG0sSFAJJEAW19woeIdCZCTbodTxNZ6jNAlDlSFNmpCglSBpgKVBp4TYmIcbS4hoqQpfZJVmbGZZISEJClBRMqToIvQNoYJ1lfZvIKFgAwcpsoApIKSQQQZkGpYfazyEtpSshLTnbNi0ByUnPEXO6NZoWOxzjyy46srWQAVHU5QEiesAUFjDbMeW0t5DalNN+2uwCePEzx4VWSatYTbLzbK2ELhtyc6YSZJGUkEiRa1qppNBNJoyDQE0dsUBFm9ehegXoGxjcMXnHHUHtFIhGSISEmd5JMyo15u4q9e5fcZP83n6dz9Fug83wOASxtdDKVEpbxGQE6kCbmK5J/2jBkSYMETc3g6V2Di/59V/a3PiquGUqgIQaiT1pKcPHhUFKoChZiPGiN4pQ08tQe+qoNWGlpi+vuigtetpIgiJ6cRUWsFm9kg1TKb28P48akw+UmQSDyoL6MM4kFQTKQYJj48qZkpVrA14xrRWNsHMSveTawgG3L9tXmxhXlbqg1OoUCoX0j5vDjFBRThm1HimLWv7hrQnsAkEpDiSbkylSSI0863HvRR1O80tt0awHLkcgn6prM2tgX0GXErSOa0ED+6uSCLc6CkxspSoum5IAzCbak8h30UbEMTmT3ZhIA5iqqw54UkJWSNeYPXvNBbXsgDVQPXh1FHGDbQlJ9pRJN/mjpM+4VTLRyzvnjx7tdKrdmq19dBef2Cgv4naQSITBm8D2RymaoO4lStY1v1NV1CKjmoCqM/sqBqOY000EqQNRmpA0BQu0VA1EmnnnQPUgaGTUgaCdSTQwamg0BE0dBqsk0VCqBnTevcPuLq/m8/Tufotn668Pf1r2r7iavvBfTEL/wC21QefT/Piv7W58V1xoTJiuxH+vD/a3P0l1yTCJXAE60FlrBgmJkHQzFEVs0mMvHnV/B4ZNsywkHp7JqSkhOt8uhMXHd9VBkeoka2HA6zVN5EWrUdxEkkCAPaTwPUDhVVa0zYAzx/fSgrZzwNSCxx7ra99EOG7poGWgsl1sm+kC+hpbveNDfL/ABoRwx5a1M4FwCYt32oDs4hxH9GpSJMiDbxvVtv0hfEByHQOCxbSNBFZagQOf1eFDccmPsoOuV6RMFrKrCNFWkkmInQXzJ8CKr4fbuHaTlQyDmgqznOLfNBFh51zzUHp3JP7iispT7OUknU5o7otQa2O9KVqUS2hLaTEpAEW0I/ZFZP8puEm+uunxihuugboHGZIE24TyoGaZgcZnkKA63QfaTAnQGpPoBO4CRy/hVbLbhVvZuLCDMwQbWkeVAF/BqTBUkpB0kEfGq6hW7jMat4lZ3zxOvnyrMfZPEQSPE+HCgp1KnIpqBRSpClQOKcCmFOKB4qaagKmiglRW6EkUZsUDPa17L9xNX3k7/aFf9pqvG3Rc1699xVX3o99Of8AtNUHEo/16Rzxa/01VzD+GW0+pC0qSpJUIIUgmCYIBAMHUWro5/nw/wBsX+kqsLF7VefxBcfcU6oSJUZgA2CRoB0FBNl+xkQet/MGmBVG/EER4GlhikglP9IDYnSORqut4kx1uLAf3eRoDlMAJAv0kEjryojDSQFFaSRFiCLGgNsTwVwjUx30dWLygiZvBPIUFF3Nlk90zSyQkEEH3GiudkTx+PeYqKWyLBVrwCLe+gkHJIKiNOIozz+U3FjaQdR9tRQySI68LjyovqykxcX4JEjx5UA1W0FjqSDfvtVDEoOsa38603WxmIUCI4m3hHGgKZSQfwY0niOooKCWDrw5/wAaMzGn7B4zVr1cgSTCSN0hNiOpoTeHUb2I6UFZZAOgHdTJUOIt0+vnRl4Y8DPlRGgcvspPU8PCgqC+lRUOFFU2BeZ4i0VDKeUUBWcWoJyjQ69avYhpSjmBNwBAlRI8BWc2BWvszGrCSErKDNimc3gProMrEYZSTChB6yPOgEVr4tveJJMn2irnWcGSTa9APLSUK1tnbCfeVDbalEa207zwrrtneg5QntH0GACYB1gHQxFB5zFPUlCoxQPREGhURNAWL0dAqsg1aZoBPa16p9x92MM99P8A/W3Xljutd/8Ac1xOVh36Un/oRQYLJnbU/wC9qP8A1qrl0qhw95+Jro9nGdrpPPEqP/Ua5l32j3n40FpboyHgoG/7DyqBclGUQTqbXHjQUKFwrTodKGVXsT0oL7ONPsyqOlyDzHGoh2Z5zrGvhzoeEbCgcxIMbp61oYZ0JQQAM2pOpI8dKACGFaqTa8CLnupl2j2hxyqv3VsoxByJMpE2uZI5X0or2IagN9osHjcx4TIoMx3EZtEHLyURb4Uz61dIjr5AVfXjElJTZwC2ZY9k9CDUCWvZB3hcKN0zxGUJJB8aCiFiMsG/IggeBE+VCdJVAtaR5ceNaTuy1JSVOBW8JSsgx7/3vWOtpSSQQbfvI6UBMEDO8AQJN+f78KI2VIJlSSF8OXTpVVzeiCcvGdB3m1WsM2DulQibGDHdNBDFEDoBoIsffTspv7M6TMe4cT1qvi0JSQIPf0nhV3AgCDBVewBi/nQHcblWVUmL8wBw0qDuGAhQIkcMpPiZtV99WYExvG6gJMRpvE37qAGCsQTc8baUGM+klWnS1h5Uze6YGvvrUxWHSghKSDa4B1NUXsOEnrrrYd96DY2fhO2SR7IFhMfvNXdm7DW04JTaJKgc2Uc7caxMBjMpjdJJ1vburu/R/bBO7uX0E6D5yuJoOm9FMO9lAaR2TRN1LBzqHMDSumxGBQEGQXCEnUgkmOA0FYOA9JGlJO/mULCSPCANK0ntpKLKoSZIO9KSBbUXvQfNy6GBUlGmFAxqaNajUk0EgaO0qq9EaoDPC9dP6GPZWl/SH9FFcw8b1qbCdhCh+N9SaCWwr7Vb64j/AORrnsSiFqEiylCRcGDqDxFb3ozfaTPV/wC2s7buyX8M6W32y2vWDBkEmCCCQRQZqhToIGomnijYVuTEgd4mgLhVjiCBrKbx38atYxDZIPO2sedqdGDcRvZbG1hY9QaO/gFESZTaZIn3a0EMLhk3GZQngCCPAGoLwQbBUpYVyHs5ufjV30cbbnKtJUZsQYIP5JsQar+kjC82YoCU8AEx49aB9h7bZaJz4dDqepIMcRax8RWutWExKvvYLaVqEknKrpNssdBXH4dYTJIJpIx7iSChakRplJHwoOmcddbVkc30GYBObKeY4g1N1LZSN3hJA4nnJM+ArCwW1VZiHXFEK/CJKoPOONa7DeVJcRLw55fZ6xMigz8QyBdtQHHLF/CmCFhEbs8bXA75qyzikqWQtAI1sopA8NffSxWFJBUlOVJHCYI6ST8aCmtuwIynqd7yAq1hAYPsiRrMEdLcKrdjmSFBaTE7pI4D5ulQwhSkgLTJmwn39BQdGwpCYz3AGiUhQngd42770+daTlW6G8w9lJCjl65bTQA+pRITvEjgVExyy/bV7BYABtSl7iuAuT5AT8KDN2hgwVS0lZSBdSgkHvtpWTj0qAuN0m6jx7uddFiWRILgcVaYG4CbxM3A61kO4ZJBkEcpkx0HOgykaiBPLl5Vo4B+CQQQPxRWcgx3aTGlWUKMWJPIC3mONBuYbG9mRlyrHIjXpXbM7YJazr3sqSEoAyJmOFq8+2a+ls5lCVXgRW0hxxZzKP4JIANxbiT7IoOBinFILpy4aBwk1NKaGKM2KBZaIhNSSKMhFBXeN6tbNchJ7/qFVHtaTK4B76DT9Ez/ADix9MPrrHxTilLUpSiok3JJJPeTc1q+hx+/8P8ASj66yVi576CAFaGCVk3iAo8jP1fGosYUxm8uNaWEdzWEZtJsL+OtA721N0Ag5RBE8DynLpVxO01KTvXSn2QCDHmNKTeHSJUowpPCDlPxA91VsQ5nOfdjQgCPeKCC1ZCl1pVwfZMSO8zpXZ7O2xh8aA3imgVRlCgfrItXKYMhSgnIJEQIIB5CePlVjbRU2flEFomCAUp9xECghtz0JebUssoU40NCMqleISok99cnicOpBhSSk8iI+Nek+juPQUDK8pt0DRQ9r8kWPxq+9tYKazOpbUvRXaIC7T+EkoImOooPIslJDihoSO4kfCu1xuw04hz5BbTcj2cpbTpN4kCgK+5zj4lKG3E80PNkfpCgy8KtJRKAlSh7QKSSOskXq2wEkEkb4Ebukfk6Cr2H2AGEKUVJU8OAUhYB5ECfeKT+JU7lKktApF8jeXzyiDQYIPZ3CrEwQUn69aj2s6BIk6hOUxPIUbHspFzMeBHlNqhhiiIEwPAa0GrgXAlMBtM/Okgkcpm1X2sYUkylJ6SRHcOPjWbgcSMqspibXUeHCBrWrsc5FBSinXQqAHiDc+RoF28zBDdrgDXv51k4lxV5ykDmqCe7nXS4xpxxRBWiFaJDgB8QBpWFtHZYgjMm2pvAvxNBgYjFTIAAnlf+FauyXCEFKYzK4xeO/hVZrBJSY9o8xp8K39mYBQSSlOaBpaB1NBlqayL0lUaTIHXvo38orjKAEiL2ue81LElekC0zYDzis9w70nTjQYFPTxSAoEKO3QQKKmgOk1ZbNUkmjtLoAva1XmrD+tV41oNj0Lvj8N9KPrrNCD2hEAkFQ1BBgnQixrS9C/8ATsP9IPgazsOkly2t6C6wsWkKTFovFaWzcPmVaE88xBHjyrPbTnJEhKxYXiris6YObeTrYA/YRQWHnUpOTWfm8O46e+st1qVQEk8iDBPeBxrZZfzA3gRMBMQeoND9aGUkABQ/JKT9nhQLAOkbqmzmHExP21cfedWU9qCpP4MhZCT3CfhVBtC3BIaCxwGZUg/ilJ+qlhMKoGUOLQ4LhKiZHVJ4+NBpYVohKlBIykkWbVKe6RANAxT6RGVTi1TfPnjvG9A8q0ndrOhuO0S7zzND3LFc1ie2cIUpKwNDYm3Q8qDdxGIcQUHMOai1GaOoj41s4fEOLRmYbTP4SlgSo8iCCn3VzxwoLaSW8sfhBW8e8VHA7XW1utlSQT1v35rfCgW21qKs6lNhY9pCSlKo5EBIouMxjK209kvs8qTIXCwT0ga95qltTEOlWYhPWEoAPG5FZLrCVbw3FcRPwmaCqpSiqxN/xQZ7uVHaTFojnJg+VV1OZZEqnpFNh3EXKiRbjJJ770FxD0KgKkck/XzrTwmJSk3K5NoCTmPQE1ibPdAJAIPfbygTWslwRrl6pMk986UGhhcI7JV2RCdd/OQO+Be1VsXtDOoJyjKjgE2noJouGxC8uQqJTxP1VXxhyqEKF+mVI74uaAWKUpSxH5sgHyrcw2zEITLzmQakTBPgKz9lsntkg9mueIBgflGtP0uYKMoK0pSBOUDKPARJ8aDKxL6CcrdwD0H7T41VfREmJEaRYfbU9iobK96CNb2HjS2s8hSjlMpA/BBCfAnWgDh9mYVWESsv5cStZSlslIQEhSQVOGNwZSTJN4sDR3dj4L1Vx1OJKnUkhCDkTnCS2kqDcZgklSiLzAFjeLWw3wzhkuLw6nG0YlLilQzCkhOQt75zkZlJNgUyBVHF4HEYxasQ3hwlC1JQEt5QnMAhEAWkkwSQIlVBz48fd9ddBitjMt4haC+OyStLaFS2pSysJOYhKsoQnMSpUxaBJpl4kYfDPYV5iHlEKSvK2SkEIIlyScsAmEi+bUVzyaDZ9KdmtYZ4NtOdokthZJLailRUtOUlslOiEq10WKzGlUEUVqgO6m9VlJq86i9Vyig0fQxP39h/pB8DWfhpC7DnWr6HD79w/wBIPgay22yVWoNFWIJEZRPP+NLDrIFxPkCP2URlIiIPLr4irLMgRlBSdCDMd6TpQVVPKIgDL1nUd0xV7ZaCDZsKngpMpPjzo2z20Z4cytjuUJ68hXVIwWVGZiD3KQUK7wqIPdQZmD2l2e4thCU9VZfK1W8VtTDmA20nqqAuOcgxNZ+2tqPBOR5DfQGPdY/Gq+zGGFDcQc2mVLhJPOBGlBYTsLtDnTlKDcgAt+VvqqkvALQNxUCeLskH8VKRPurUXhFoJQEuhJF0fwqo7hnGiGwHIVpvlMePDzoKqMApY3lkxzzJnnZSR50NWHSISHMvO6lxyuRU8ZsjEoIK4VxAUor8jMGpObNWEFasybXCgvL3TnoA7Sw6iiEuqdSBe1hHPUc/KsVHZlNxF+Ay/srZwzSi3KWu8hQV4gTNZGNTcaKjW5t0gigqoU2CZlR4W07jpQMZhxIIzGdZ1q8cfu33Ry08pqkGws5jnKR3TQPhHCm0g9OPwq1h8TkIBQArgTcDwFB7NpXsmOknN48KIpAESe4COvGgO/tBTm7nKu5KUjwi9NhmVjdUCAeYE++j7K2cpchJAPWB766jZnossb76CpA5LgK5b2poBbI20nCtnshKzxtA7utYON2g4tRU4Coqk6j6zJrocdi0/wBGlttsaBCLn+8rn41hYrCoExY8Zt5caDJGLIlKbT3T4VNx8jyormHOoTp4fGhO4VYk6W4npQdJsLCJdwbTK8YGw+8R2JQ0ogBacygojOn52oFqy8XtN/CKVhmnFBptwLSFoaJzShYV+EIJSk66axcVr+jjbXqrWfArfJejOG2iF7w3QpS8yrbuUjLeeFYu03mm9oZzhg00lbZUwpKbDIjOClJCTJlUAgGeFAZ3ZysVhnsc68C6g5SjKgSEhsAmCNc3KbHWuYiuw2li8I5h8QpvCFMuIS06GGkhBKUEoKgTkByuHKATfXWuTSm9AMJo7SaYJqw0igK4mgqTrV1aaEpugN6NPJbxTK1kJSlcqUbACDr51Rw6wFSbCKIW6iWqDRCWzftUzyUSPIjSosYnKqxSRxkj4zes8s1As0G6cSlVkrE8JUAPEG1WGVJBhSkpJ/CSsAH8qDXMdhTFig9DY2g0G8jnYrgRGcZo5hU/XQE7dw+HIVh1zxKHBJ/urFo8a4E4emGHoPQNrenHbgQnKRxzSOu6ah/LziboebEi6QqDPGAoVwiWKgrD9KDr1Y9x0byjY65h8BFHdS6pMrUlQ5bk/pTXDhi9R9X6UHQqJJKc5A0j+NqrrwqwQIbjmoi/kTWN2HSnDFBex+HV7RACeSarLkCNByN6F2FSSyaC41gbScvwNWMJh1E2CSfyhWaGKQZoO72YwtCZWED5pzCdOCReiuKCjmcacc5Tnv3BRsK4JLR606mzzPmaDp9pmVbqQ3+KngPCqTQA5TygqPlWIGj186l2Z5nzNBpPuqnem3Dj5CrmzMGnEvIZJKSoKvBURlQVwBIBJywL8awOzPX30i2eN6DucY09gsIhSHUOBjEr7P5AKyKCoKlOFW7MkRB5TXJYRPrWJSFlDXbLAJSg5Uk2JCBckm/Uk1R7HpThug6JzAONuKwKSktOPsJU6puMq1f0ZkKOSy1bpvE6VpH0DUDHanVtI+RXmSXEpMvAH5L2uMyeVcWGulES1QaW3tkHDOhtS0OEoC8yDKYKlJAnid0+dVGxQgijt0HoKvua4n+sZ/OX+pQ1fc4xPz2fzl/qUqVAJX3PMT89n85f6lCV6A4gfhtfnL/UpqVAJfoS+Pwmvzl/qUFfog8Pwm/NX6tKlQCX6LOjijzV+rQl+jjg4o8z+rT0qAKthq5p8z9lDXslQ4p9/wBlKlQROzD09/2UNWz+794pUqAasH3VE4QUqVA3qopeqilSoH9WFIYYUqVBIYQVH1YUqVBI4Wl6sKVKgXqwp/VaVKgb1am9XpUqBjh6Y4alSoGDFP2FKlQN2VOGqVK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1233488"/>
            <a:ext cx="329565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15370" name="AutoShape 10" descr="data:image/jpeg;base64,/9j/4AAQSkZJRgABAQAAAQABAAD/2wCEAAkGBxITEhUUExQWFBUVFxcVFRgYGBcXGBgXGBcWFxQXFRgaHCggGRolHBYUITEhJSkrLi4uFx8zODMsNygtLiwBCgoKBQUFDgUFDisZExkrKysrKysrKysrKysrKysrKysrKysrKysrKysrKysrKysrKysrKysrKysrKysrKysrK//AABEIAMYA/gMBIgACEQEDEQH/xAAcAAABBQEBAQAAAAAAAAAAAAADAAECBAUGBwj/xABREAABAwIDBQQFBQsICQUBAAABAgMRACEEEjEFIkFRYRNxgZEGFDKhsSNSc8HRByRCYnKSstLh8PEVJTNTdIKT0zQ1VGSElKKz1IOkwsPEFv/EABQBAQAAAAAAAAAAAAAAAAAAAAD/xAAUEQEAAAAAAAAAAAAAAAAAAAAA/9oADAMBAAIRAxEAPwDzx1Zmq6lmDRH5vXZOel2CklOCSZbCN5LQj2uAFwLXsTJuLUHCZjTlRFaeyMThm3At1DjgSM2UdnlKxqlYVMtkcRBHI1tNekeA+SnCxkayL+TaVKvk7gnW6HDmUCflIiBQcjnNLtDXX/8A9Ngk5FJwiV5GQ3kLbaAXB2eZal7xVOVfDjaJmsjbO0sK4y0lnD9k6nL2qhELhpCVZeIGcKN5mZ40GP2pqPbKraxeMwq8Ow2lBQ4k/KrDad4QeOaVGSNYnWBxWMxeEXhcO2lstvJKfWHcoOcfKSU702lNuMC4igxe2Vzpw8rnXS7M2hs1LTQcYWp4EB0lKVNwDiClYGYFR+UZkEwQ2OV4bUxmBdZLeGw60vqeJQYk5CpUAEKJgpKQERYiZoMJDxvUO2POpDDLylWVWUKy5oMZonLPOOFMphQzSlQKCAqUmEk6BXIyDQOl40/bmgg1MUBO1NN2xpswigigs9tTdqaEDU0mgf1ikH6g4BPKhAUFwOd1TSegqs1R5oDJPQeVNl6DyouzsnaJ7T+jnf8Aa9njGUEzy6xwrewmH2apCAp11Diu0lRy9mgQ52faAJJEw1MT7R76DmyByHkKYxyHkK6zHYDZYSMmKWV9oEkyCkNzCl5ezBPhzFok1QbwOCKhOI3PWWmyrMkEsKSrtHAgozApVkGY2gm1poOfzDkPIVIEch5Cr+Lw+HGKDaHfvfM0C5mSopSoILhzAZd3Mu4BAy8a08XszABLxRiJUhCVND1hheZZQgqb3WwXQCpYzIj2IN6DnAoch5CppPQVs7P2fhSy6p58JeTmyIDrQCoRmTAIJclW7ukRxormysKouFnEoSltIkPOBSnF3zhkobSFJG6AYEmeFBipPSjoNdQvYmzZUBjDAbzA9oyd6XoTYXMIbsPn66VyQVQV3taCpNWXReq5TQPgcIXXW2wYzrCJ1jMYmPGravVGitKm3cQQshKw4MOMoAHs5HDmzZuOkUvR1P30x9K3+kKoY321/lK+JoLpxeD/ANleH/Fj/wAakMTg/wDZn/8Amkf+LWZFNFBrB/Bf1GJH/Et/+LUlObPgQ1jJvm+XYgaRlPq9/IVj05oNTNgP6vGf47B//PR9n47BsuodQnFhaDKZdw5HcR2IsRI8ay8Hhe0VlnLrHlpSzAJKY4350HSK27hk4Y4QoxAa1icOVf0gcsvJMSI7qDtHbGDcStJ9bIdWl1X+jjKsJyQi2mUJF50HWsIfKJ/GT7x9tU1UGuP5P/33/wBtSH8n88d5Yb7axwaYGg2wdn88b+bhv1qmr+ThELxqrAn5PDiCRcXXw51gzTk0G2V4D52M/wAPD/5tMBs/5+M/w8P/AJtYhNODQbuTZ/8AWYv/AAmf82iHC4C+V3FKSOPYtgX/APUrCbSSYGtXXVBKQhOuqjQXw3gf63Ef4Lf+bUw1gv65/wDwUf5tQTslCmgrMUrnTURHEcNeFZmIQpOs9DwPcaDodmqwbTiFh94lCgq7IGnPK7Mcxx0pPNYIqUfWHLkm2HAFyfZT2u6Olcsp004dPOg6JbGC/wBpd/5cf5tEwWy8K84htGJcK1kJSCwEgk6CS6APE1zGc1YweLW2tK2yUrSQpJESCNCJtQb20fR53Dy7ullK0BLhWyCsqQhwZEBxWcQoEESCL0TFbWTiFYhCGlBWKeaU0kFvdXOXLOUTmKuBA060sVtTPgSp3ErW846r5KGiEhKUALPyeZAIAACVJG6IECgbIwDJwy8QcR2b7KszaApAkoyKQq95zTEfN40GmcecMh3DuYdOd4ZkZVsLTCkdmneSkgwoFQykQdatekmCxDjq1+rBGVpCJU7hfaDijmBRCVLPZuJKU7wg8LVSw7QxDbz2JxQS8iEgD1YAJQnO2QBBgqJHyfHWielm03mX1IRilPJW2MxIw6hIW8BAbBQlRBKpTCodvQaW2ttFp1frGFW0pxkoSkjDgGFPJz5chygEwIN+zm8iuHSanjtpOvKCnVqcUM0FUH2lqcV4ZlqMcJtagtmgK5QCKO7rQooL3oymcWx9Kj4is3GDeV+Ufia1/RMffuH+lTWRiDvHvPxoAGmAqRoiWNDIv7qAKUydYHM1aLKRec3Uc+6rTmzhYgg20699Ug0pPd+9ulANaSDQ1LmirJHd0pISD9lAJOttaOWw5pCVctAf21BTR1ER+9qHJHD3UA3GikwQRUKvpxPA3B4KvHcaEpDZmCU9DvDz1oKdOasnDjgtJ91IYYcVpHmfhQVqIyypRgD7PGi5UJOubusD9dSU+owAAkchQHUUtCEwpZFzy6CrOy8LJzLO7N+Z6DrSwWyFwFqiJsOJ5WFaWKWEpCEhKZ1BF76yDoKCbuMGjYTCuKpISB9dZG0sSFAJJEAW19woeIdCZCTbodTxNZ6jNAlDlSFNmpCglSBpgKVBp4TYmIcbS4hoqQpfZJVmbGZZISEJClBRMqToIvQNoYJ1lfZvIKFgAwcpsoApIKSQQQZkGpYfazyEtpSshLTnbNi0ByUnPEXO6NZoWOxzjyy46srWQAVHU5QEiesAUFjDbMeW0t5DalNN+2uwCePEzx4VWSatYTbLzbK2ELhtyc6YSZJGUkEiRa1qppNBNJoyDQE0dsUBFm9ehegXoGxjcMXnHHUHtFIhGSISEmd5JMyo15u4q9e5fcZP83n6dz9Fug83wOASxtdDKVEpbxGQE6kCbmK5J/2jBkSYMETc3g6V2Di/59V/a3PiquGUqgIQaiT1pKcPHhUFKoChZiPGiN4pQ08tQe+qoNWGlpi+vuigtetpIgiJ6cRUWsFm9kg1TKb28P48akw+UmQSDyoL6MM4kFQTKQYJj48qZkpVrA14xrRWNsHMSveTawgG3L9tXmxhXlbqg1OoUCoX0j5vDjFBRThm1HimLWv7hrQnsAkEpDiSbkylSSI0863HvRR1O80tt0awHLkcgn6prM2tgX0GXErSOa0ED+6uSCLc6CkxspSoum5IAzCbak8h30UbEMTmT3ZhIA5iqqw54UkJWSNeYPXvNBbXsgDVQPXh1FHGDbQlJ9pRJN/mjpM+4VTLRyzvnjx7tdKrdmq19dBef2Cgv4naQSITBm8D2RymaoO4lStY1v1NV1CKjmoCqM/sqBqOY000EqQNRmpA0BQu0VA1EmnnnQPUgaGTUgaCdSTQwamg0BE0dBqsk0VCqBnTevcPuLq/m8/Tufotn668Pf1r2r7iavvBfTEL/wC21QefT/Piv7W58V1xoTJiuxH+vD/a3P0l1yTCJXAE60FlrBgmJkHQzFEVs0mMvHnV/B4ZNsywkHp7JqSkhOt8uhMXHd9VBkeoka2HA6zVN5EWrUdxEkkCAPaTwPUDhVVa0zYAzx/fSgrZzwNSCxx7ra99EOG7poGWgsl1sm+kC+hpbveNDfL/ABoRwx5a1M4FwCYt32oDs4hxH9GpSJMiDbxvVtv0hfEByHQOCxbSNBFZagQOf1eFDccmPsoOuV6RMFrKrCNFWkkmInQXzJ8CKr4fbuHaTlQyDmgqznOLfNBFh51zzUHp3JP7iispT7OUknU5o7otQa2O9KVqUS2hLaTEpAEW0I/ZFZP8puEm+uunxihuugboHGZIE24TyoGaZgcZnkKA63QfaTAnQGpPoBO4CRy/hVbLbhVvZuLCDMwQbWkeVAF/BqTBUkpB0kEfGq6hW7jMat4lZ3zxOvnyrMfZPEQSPE+HCgp1KnIpqBRSpClQOKcCmFOKB4qaagKmiglRW6EkUZsUDPa17L9xNX3k7/aFf9pqvG3Rc1699xVX3o99Of8AtNUHEo/16Rzxa/01VzD+GW0+pC0qSpJUIIUgmCYIBAMHUWro5/nw/wBsX+kqsLF7VefxBcfcU6oSJUZgA2CRoB0FBNl+xkQet/MGmBVG/EER4GlhikglP9IDYnSORqut4kx1uLAf3eRoDlMAJAv0kEjryojDSQFFaSRFiCLGgNsTwVwjUx30dWLygiZvBPIUFF3Nlk90zSyQkEEH3GiudkTx+PeYqKWyLBVrwCLe+gkHJIKiNOIozz+U3FjaQdR9tRQySI68LjyovqykxcX4JEjx5UA1W0FjqSDfvtVDEoOsa38603WxmIUCI4m3hHGgKZSQfwY0niOooKCWDrw5/wAaMzGn7B4zVr1cgSTCSN0hNiOpoTeHUb2I6UFZZAOgHdTJUOIt0+vnRl4Y8DPlRGgcvspPU8PCgqC+lRUOFFU2BeZ4i0VDKeUUBWcWoJyjQ69avYhpSjmBNwBAlRI8BWc2BWvszGrCSErKDNimc3gProMrEYZSTChB6yPOgEVr4tveJJMn2irnWcGSTa9APLSUK1tnbCfeVDbalEa207zwrrtneg5QntH0GACYB1gHQxFB5zFPUlCoxQPREGhURNAWL0dAqsg1aZoBPa16p9x92MM99P8A/W3Xljutd/8Ac1xOVh36Un/oRQYLJnbU/wC9qP8A1qrl0qhw95+Jro9nGdrpPPEqP/Ua5l32j3n40FpboyHgoG/7DyqBclGUQTqbXHjQUKFwrTodKGVXsT0oL7ONPsyqOlyDzHGoh2Z5zrGvhzoeEbCgcxIMbp61oYZ0JQQAM2pOpI8dKACGFaqTa8CLnupl2j2hxyqv3VsoxByJMpE2uZI5X0or2IagN9osHjcx4TIoMx3EZtEHLyURb4Uz61dIjr5AVfXjElJTZwC2ZY9k9CDUCWvZB3hcKN0zxGUJJB8aCiFiMsG/IggeBE+VCdJVAtaR5ceNaTuy1JSVOBW8JSsgx7/3vWOtpSSQQbfvI6UBMEDO8AQJN+f78KI2VIJlSSF8OXTpVVzeiCcvGdB3m1WsM2DulQibGDHdNBDFEDoBoIsffTspv7M6TMe4cT1qvi0JSQIPf0nhV3AgCDBVewBi/nQHcblWVUmL8wBw0qDuGAhQIkcMpPiZtV99WYExvG6gJMRpvE37qAGCsQTc8baUGM+klWnS1h5Uze6YGvvrUxWHSghKSDa4B1NUXsOEnrrrYd96DY2fhO2SR7IFhMfvNXdm7DW04JTaJKgc2Uc7caxMBjMpjdJJ1vburu/R/bBO7uX0E6D5yuJoOm9FMO9lAaR2TRN1LBzqHMDSumxGBQEGQXCEnUgkmOA0FYOA9JGlJO/mULCSPCANK0ntpKLKoSZIO9KSBbUXvQfNy6GBUlGmFAxqaNajUk0EgaO0qq9EaoDPC9dP6GPZWl/SH9FFcw8b1qbCdhCh+N9SaCWwr7Vb64j/AORrnsSiFqEiylCRcGDqDxFb3ozfaTPV/wC2s7buyX8M6W32y2vWDBkEmCCCQRQZqhToIGomnijYVuTEgd4mgLhVjiCBrKbx38atYxDZIPO2sedqdGDcRvZbG1hY9QaO/gFESZTaZIn3a0EMLhk3GZQngCCPAGoLwQbBUpYVyHs5ufjV30cbbnKtJUZsQYIP5JsQar+kjC82YoCU8AEx49aB9h7bZaJz4dDqepIMcRax8RWutWExKvvYLaVqEknKrpNssdBXH4dYTJIJpIx7iSChakRplJHwoOmcddbVkc30GYBObKeY4g1N1LZSN3hJA4nnJM+ArCwW1VZiHXFEK/CJKoPOONa7DeVJcRLw55fZ6xMigz8QyBdtQHHLF/CmCFhEbs8bXA75qyzikqWQtAI1sopA8NffSxWFJBUlOVJHCYI6ST8aCmtuwIynqd7yAq1hAYPsiRrMEdLcKrdjmSFBaTE7pI4D5ulQwhSkgLTJmwn39BQdGwpCYz3AGiUhQngd42770+daTlW6G8w9lJCjl65bTQA+pRITvEjgVExyy/bV7BYABtSl7iuAuT5AT8KDN2hgwVS0lZSBdSgkHvtpWTj0qAuN0m6jx7uddFiWRILgcVaYG4CbxM3A61kO4ZJBkEcpkx0HOgykaiBPLl5Vo4B+CQQQPxRWcgx3aTGlWUKMWJPIC3mONBuYbG9mRlyrHIjXpXbM7YJazr3sqSEoAyJmOFq8+2a+ls5lCVXgRW0hxxZzKP4JIANxbiT7IoOBinFILpy4aBwk1NKaGKM2KBZaIhNSSKMhFBXeN6tbNchJ7/qFVHtaTK4B76DT9Ez/ADix9MPrrHxTilLUpSiok3JJJPeTc1q+hx+/8P8ASj66yVi576CAFaGCVk3iAo8jP1fGosYUxm8uNaWEdzWEZtJsL+OtA721N0Ag5RBE8DynLpVxO01KTvXSn2QCDHmNKTeHSJUowpPCDlPxA91VsQ5nOfdjQgCPeKCC1ZCl1pVwfZMSO8zpXZ7O2xh8aA3imgVRlCgfrItXKYMhSgnIJEQIIB5CePlVjbRU2flEFomCAUp9xECghtz0JebUssoU40NCMqleISok99cnicOpBhSSk8iI+Nek+juPQUDK8pt0DRQ9r8kWPxq+9tYKazOpbUvRXaIC7T+EkoImOooPIslJDihoSO4kfCu1xuw04hz5BbTcj2cpbTpN4kCgK+5zj4lKG3E80PNkfpCgy8KtJRKAlSh7QKSSOskXq2wEkEkb4Ebukfk6Cr2H2AGEKUVJU8OAUhYB5ECfeKT+JU7lKktApF8jeXzyiDQYIPZ3CrEwQUn69aj2s6BIk6hOUxPIUbHspFzMeBHlNqhhiiIEwPAa0GrgXAlMBtM/Okgkcpm1X2sYUkylJ6SRHcOPjWbgcSMqspibXUeHCBrWrsc5FBSinXQqAHiDc+RoF28zBDdrgDXv51k4lxV5ykDmqCe7nXS4xpxxRBWiFaJDgB8QBpWFtHZYgjMm2pvAvxNBgYjFTIAAnlf+FauyXCEFKYzK4xeO/hVZrBJSY9o8xp8K39mYBQSSlOaBpaB1NBlqayL0lUaTIHXvo38orjKAEiL2ue81LElekC0zYDzis9w70nTjQYFPTxSAoEKO3QQKKmgOk1ZbNUkmjtLoAva1XmrD+tV41oNj0Lvj8N9KPrrNCD2hEAkFQ1BBgnQixrS9C/8ATsP9IPgazsOkly2t6C6wsWkKTFovFaWzcPmVaE88xBHjyrPbTnJEhKxYXiris6YObeTrYA/YRQWHnUpOTWfm8O46e+st1qVQEk8iDBPeBxrZZfzA3gRMBMQeoND9aGUkABQ/JKT9nhQLAOkbqmzmHExP21cfedWU9qCpP4MhZCT3CfhVBtC3BIaCxwGZUg/ilJ+qlhMKoGUOLQ4LhKiZHVJ4+NBpYVohKlBIykkWbVKe6RANAxT6RGVTi1TfPnjvG9A8q0ndrOhuO0S7zzND3LFc1ie2cIUpKwNDYm3Q8qDdxGIcQUHMOai1GaOoj41s4fEOLRmYbTP4SlgSo8iCCn3VzxwoLaSW8sfhBW8e8VHA7XW1utlSQT1v35rfCgW21qKs6lNhY9pCSlKo5EBIouMxjK209kvs8qTIXCwT0ga95qltTEOlWYhPWEoAPG5FZLrCVbw3FcRPwmaCqpSiqxN/xQZ7uVHaTFojnJg+VV1OZZEqnpFNh3EXKiRbjJJ770FxD0KgKkck/XzrTwmJSk3K5NoCTmPQE1ibPdAJAIPfbygTWslwRrl6pMk986UGhhcI7JV2RCdd/OQO+Be1VsXtDOoJyjKjgE2noJouGxC8uQqJTxP1VXxhyqEKF+mVI74uaAWKUpSxH5sgHyrcw2zEITLzmQakTBPgKz9lsntkg9mueIBgflGtP0uYKMoK0pSBOUDKPARJ8aDKxL6CcrdwD0H7T41VfREmJEaRYfbU9iobK96CNb2HjS2s8hSjlMpA/BBCfAnWgDh9mYVWESsv5cStZSlslIQEhSQVOGNwZSTJN4sDR3dj4L1Vx1OJKnUkhCDkTnCS2kqDcZgklSiLzAFjeLWw3wzhkuLw6nG0YlLilQzCkhOQt75zkZlJNgUyBVHF4HEYxasQ3hwlC1JQEt5QnMAhEAWkkwSQIlVBz48fd9ddBitjMt4haC+OyStLaFS2pSysJOYhKsoQnMSpUxaBJpl4kYfDPYV5iHlEKSvK2SkEIIlyScsAmEi+bUVzyaDZ9KdmtYZ4NtOdokthZJLailRUtOUlslOiEq10WKzGlUEUVqgO6m9VlJq86i9Vyig0fQxP39h/pB8DWfhpC7DnWr6HD79w/wBIPgay22yVWoNFWIJEZRPP+NLDrIFxPkCP2URlIiIPLr4irLMgRlBSdCDMd6TpQVVPKIgDL1nUd0xV7ZaCDZsKngpMpPjzo2z20Z4cytjuUJ68hXVIwWVGZiD3KQUK7wqIPdQZmD2l2e4thCU9VZfK1W8VtTDmA20nqqAuOcgxNZ+2tqPBOR5DfQGPdY/Gq+zGGFDcQc2mVLhJPOBGlBYTsLtDnTlKDcgAt+VvqqkvALQNxUCeLskH8VKRPurUXhFoJQEuhJF0fwqo7hnGiGwHIVpvlMePDzoKqMApY3lkxzzJnnZSR50NWHSISHMvO6lxyuRU8ZsjEoIK4VxAUor8jMGpObNWEFasybXCgvL3TnoA7Sw6iiEuqdSBe1hHPUc/KsVHZlNxF+Ay/srZwzSi3KWu8hQV4gTNZGNTcaKjW5t0gigqoU2CZlR4W07jpQMZhxIIzGdZ1q8cfu33Ry08pqkGws5jnKR3TQPhHCm0g9OPwq1h8TkIBQArgTcDwFB7NpXsmOknN48KIpAESe4COvGgO/tBTm7nKu5KUjwi9NhmVjdUCAeYE++j7K2cpchJAPWB766jZnossb76CpA5LgK5b2poBbI20nCtnshKzxtA7utYON2g4tRU4Coqk6j6zJrocdi0/wBGlttsaBCLn+8rn41hYrCoExY8Zt5caDJGLIlKbT3T4VNx8jyormHOoTp4fGhO4VYk6W4npQdJsLCJdwbTK8YGw+8R2JQ0ogBacygojOn52oFqy8XtN/CKVhmnFBptwLSFoaJzShYV+EIJSk66axcVr+jjbXqrWfArfJejOG2iF7w3QpS8yrbuUjLeeFYu03mm9oZzhg00lbZUwpKbDIjOClJCTJlUAgGeFAZ3ZysVhnsc68C6g5SjKgSEhsAmCNc3KbHWuYiuw2li8I5h8QpvCFMuIS06GGkhBKUEoKgTkByuHKATfXWuTSm9AMJo7SaYJqw0igK4mgqTrV1aaEpugN6NPJbxTK1kJSlcqUbACDr51Rw6wFSbCKIW6iWqDRCWzftUzyUSPIjSosYnKqxSRxkj4zes8s1As0G6cSlVkrE8JUAPEG1WGVJBhSkpJ/CSsAH8qDXMdhTFig9DY2g0G8jnYrgRGcZo5hU/XQE7dw+HIVh1zxKHBJ/urFo8a4E4emGHoPQNrenHbgQnKRxzSOu6ah/LziboebEi6QqDPGAoVwiWKgrD9KDr1Y9x0byjY65h8BFHdS6pMrUlQ5bk/pTXDhi9R9X6UHQqJJKc5A0j+NqrrwqwQIbjmoi/kTWN2HSnDFBex+HV7RACeSarLkCNByN6F2FSSyaC41gbScvwNWMJh1E2CSfyhWaGKQZoO72YwtCZWED5pzCdOCReiuKCjmcacc5Tnv3BRsK4JLR606mzzPmaDp9pmVbqQ3+KngPCqTQA5TygqPlWIGj186l2Z5nzNBpPuqnem3Dj5CrmzMGnEvIZJKSoKvBURlQVwBIBJywL8awOzPX30i2eN6DucY09gsIhSHUOBjEr7P5AKyKCoKlOFW7MkRB5TXJYRPrWJSFlDXbLAJSg5Uk2JCBckm/Uk1R7HpThug6JzAONuKwKSktOPsJU6puMq1f0ZkKOSy1bpvE6VpH0DUDHanVtI+RXmSXEpMvAH5L2uMyeVcWGulES1QaW3tkHDOhtS0OEoC8yDKYKlJAnid0+dVGxQgijt0HoKvua4n+sZ/OX+pQ1fc4xPz2fzl/qUqVAJX3PMT89n85f6lCV6A4gfhtfnL/UpqVAJfoS+Pwmvzl/qUFfog8Pwm/NX6tKlQCX6LOjijzV+rQl+jjg4o8z+rT0qAKthq5p8z9lDXslQ4p9/wBlKlQROzD09/2UNWz+794pUqAasH3VE4QUqVA3qopeqilSoH9WFIYYUqVBIYQVH1YUqVBI4Wl6sKVKgXqwp/VaVKgb1am9XpUqBjh6Y4alSoGDFP2FKlQN2VOGqVK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1233488"/>
            <a:ext cx="329565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5372" name="Picture 12" descr="https://encrypted-tbn2.gstatic.com/images?q=tbn:ANd9GcRSUj8ee1JkO0IAi7LfM-U6WQGXBz-n7_V06Toa-VoGke9j56N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2278652" cy="1728192"/>
          </a:xfrm>
          <a:prstGeom prst="rect">
            <a:avLst/>
          </a:prstGeom>
          <a:noFill/>
        </p:spPr>
      </p:pic>
      <p:sp>
        <p:nvSpPr>
          <p:cNvPr id="15374" name="AutoShape 14" descr="data:image/jpeg;base64,/9j/4AAQSkZJRgABAQAAAQABAAD/2wBDAAkGBwgHBgkIBwgKCgkLDRYPDQwMDRsUFRAWIB0iIiAdHx8kKDQsJCYxJx8fLT0tMTU3Ojo6Iys/RD84QzQ5Ojf/2wBDAQoKCg0MDRoPDxo3JR8lNzc3Nzc3Nzc3Nzc3Nzc3Nzc3Nzc3Nzc3Nzc3Nzc3Nzc3Nzc3Nzc3Nzc3Nzc3Nzc3Nzf/wAARCABwAIwDASIAAhEBAxEB/8QAGwAAAgMBAQEAAAAAAAAAAAAABAUCAwYBBwD/xAA5EAACAQMCAwYDBwMEAwEAAAABAgMABBESIQUxQRMiUWFxgQYykSNCUqGx0eEUwfAVYnLxJDNDgv/EABYBAQEBAAAAAAAAAAAAAAAAAAABAv/EABYRAQEBAAAAAAAAAAAAAAAAAAABEf/aAAwDAQACEQMRAD8AxcmguezDBDyDHJHvtVR2Nd38aifOtq+zUeZruKN4Xwu74lciCyt5JpDvpQch4nwHmaDvCri3tb1JruyW8iAIMLMVBJGxyPCpWfDp7s5RCFHMnlWrsfg4rPJFfMBMiA4Qd0DOM+eDzp3bWMlrITJAAy5Vgi5V/MY+tBiePcCfhkdvPEzS20yD7TGNL43U+HlSNixAUlio5AnYV6/LaKbWRDCs9tIMSwP5ePgfAisbxL4QLO0nCZlkQc4ZTh18g3I/lRpk05GvjmmrfDnF430tw65J/wBsZIPuKMtPhHi1ww7S3/pozzedgoHtz/KiEdvC88qRRIzu5wqqNyfCtFxP4Ums4InhbtZCo7RMfe66fEftWm4FwO14NpkgBuLphgzsuAvko6frRN24EuSQZFGTvjT5jxoa8tmieNmR0Ksp3UjBFVGtnxu0W+YkIGfOAw+bGOtZm84fLb4ONSEZVl6iil/WvtWMjArpGDUetGHdXlX2ryrnXBrucUE3I1EqNKk7DOce9RA1HGM0Rb20k7YTYdSelaDhnCokiMm5kXqRkg+lGsCcK+HZ51inuvs4HOFGe837V6v8GRwcLja3trZVyMMMgZx1JPOslbxLEAM6lbBaEHPuKf2/EordQOyJUghWzjIHWiHvF1shOJhIsUiA5DrsR1B8qzPEOJQ2lyWlkiMB+4jAhvMY8qScZ4mZrjsw7aQMZJFIJgYyG3bUdiN6LI2DcdsIw3Z3E3bdXA5+dGcPvrGWMmZmC89fZlc/SsVHBGpDQEucZww5e9NEluI4tDagM/KrAD6elDGvRuGJECt7KpA+Uxk9aGvbzh0ULOrTS4x8wC71njeDCsHcAD5ip3OeVB3cqvE+AzOcDGnGKGGdzx9p7YraAQFTglWBYj3oS0nkd5HkBGkZJJzn96VxxOHLKhVfI8j4UzGlIQVkwG+dieWKC2PLyRRBQwPPIILueX0zUrjhr6TIQdSZ6flj2qvhsBdndgEXGy9f4p3HIkkgaWQgAYRjsW3/AE/gUVh77hSTI0oQxys4CgbA+opDNbSwjUynTkgP0PvXol3b6p2CrqOrAIGwPMgf3NCizXE0cgDQquGP4j1A9TtRl58cg+tfe/51qF+FLq/kkNig1DGEJ2JJ2ANZ66tJrWd4Z42SRTgiiHkcSrMGXCKTjA5Cm8ErwZkTBAGGHXNI1crpwwOeYIou3uCwkGc6xgDPWjZ3Ddwlo3wMjkSMj0I8Ku4i/Y2jC6BhYMTGAScg8v8AulljHgdrLlQpJ5fqPCqeIXKTRyu2t9AHZRjJA8RtyHKiYFdhDOgbLE4OPH0NMO0jY641XBBwxGB6Ef4KpWfhUkGOzmBUOVBz3Tnu7k8sUzht4Ig0scbNlxhmUkkEcj+QoB4YpJHEqLpVfmyPGmAtomRXChlDbgnfPSi7KwaSNXU91diNJ5efWmp/pLaJI5IY3l+4F2yPU/rQ1lrntVDAho4lGAFFAyByFVSWkHkOR6Vrbi7t0hYXFvIQe6GCZUeWaUXdnallMFyqE/Mu+V9aGgUijdcFgSDuAu4P4tvpVM7q7GOJ20juFzyOOnLlRMnDZI1efto+zIJJD4JHltQdlCGfVImFO6qCe6PSim1gEjiRTGDpBwQTt5nNWsJWji0ursGz3zg+gqm3YHuudJzhh1PltRAJZj9m6ydQVyceHltQRtZxLeBWdyVPZqEOAo8P5omUQAOisABhUHhnbI/PelT269s89sQhP3Mg7eJovhzym9hWV1I7UMxHMnxoy2nD+HwcM4RM6A55BnOCTjck/wCbVheM8UdbsJFHCyquAVjHifr616JxRraexWLtMoAAEQ868t48rLxF1jRSoGM+5ohOI+2jcqo8QF6elcgTQ4LowlQ7A7Z8jV1u3ZOrp3ccsjanHYx3cIbZNJw2RkA9PajYMmWdRI6EAbA8if5oWKdooyhUuzrgFDuPUU4v1a3tGCBZIZNzhsgH16UitmiMqatWsHqdxQXRRlkWEhAc51HbB8K0nDbaaAgRgMVXcZ3UdD4GlsigCNgAQT3mwNz5UztJdJGl2VM6dufpmiHiPqUYCyOw3dQM+YO+ayHF+MzHiBh4XE0BG2EGSTW54eglnRXbszjAZ4wxP0rNt8HXjcZeSPs2tWJIcPpB9DQmGHwyJOJcOuDxSZUaMaQsh0526jrS1+HqVdg47EjvEHX+taZIIOH2f9FEhDBe9IGDF/rShkhC50NG/wDu+U+nSiEv2aRzxxroZV+dsmgLISBS2nSzHZyeQpxdR6IWc/ZJzyF+c+VL54mISR4mU4+QHajQi1aNCWGXYbl849ceFMLyeWaFFCImsY0KSSfWkUREmtVfAH3VOB7miba4VJUDatZ/+SnJY45nwFBfdkKoGNIC76dzUvh5P6ni7SawUiBxjmx8Mn8zVF2qiFhK4UqMkIeXkTyqz4bSUJPcwZVAuA45USn95KpLByYEjG5Ld72FZriOo3AKIyrp2GnJ9603D1hFrJczsXlO+ojr4ev6VnZylxKzuz5zj5C396IVWavPiKaPZOWkfdx/m1NktRbxdpbTKwA/EckeBHWj+EcNjkMTFiG7MHun5hjoajxG1NtKFP2kZ3WQDfHXIouhOKQdrZ9qiIoPzsgPsSKzVnAxvlbUmDzI6+dbQFBaMGYMcY0MvMeIPh5Vm4454JzpiRdLHCt4e9CUdNCFtmydbKPlOwIq6xdXRAFTSRvvk/SibdYJYC39N2MvPIcj6f4asngKaJgpVhv2gPP1FDR/D7xRpCThvuguDgf2/StLGYoUdpQcgd4LgA+YrJ2uLnusAzk554b+aZRXEXDoXSWVW1HbWDt6GiVfxC4EtwBHJE6acaTkMufEUmljRwI1JUZ2crnPkOlQuLpDdBUkjI2/9hDZ9zVM8MpnkEIXGO8/bacelAFxG4jUiIszgMMjI3/aqr4vcQrIyuYwM6QO6PfrRfYxiM9o0zN91Uy3vyoSWOQoVYFRjOHJ980UDBGez1LHkKN8bAn1qYIRdMgVXJ207H69K6GUrmRyGHLRsQP+NWMIpExEzMfvFhk/Wiq2iN06xaNSeKjY/wCeda2zggseE9lbqZWO+FXOW8B5Dx+lCfD9uwj7aKHUScR6tlHn504ZpINZLoXA3VV1af5ozSaaN5YIo5dWpRkk7BaXzxyyyZgtu0QDGrOKexwvxCQiRgkZ3aRuePIdKouOMRWr9haWcpjjGnIAGaIhwGUG2WVFWRVRQyL93YfrRvEOznt1bSZN8hW5j36+tKOAhHSKe1ykqxqCeh2Gx61srS1kktmZ4NaMMmFwN/NSKKxcTos4JMijcDIDqc9DSu90wcQOZtCtup0Fl9weVaa+sYIJ2ligbs22IJwQfak/ELIyRBuyZouY1blTQgzs7poU7TElu2yvHggVY9w8ETxukcvgwJUgeYzg0Pwa17SMiOSPQRvEzEf9UW8/9P8A+MydojHG2cr7ig5ZMhQNC6ajtjcEelMB20seLkOGOxIOM+gqMNss0YRVQIq7q4AI96Le3uIIkZI0yfwpnb2oE9xBbqqxB0kbVkAEZY+dUtw/DL2sDjO+GkBFXzGNZ3JdtY3wSq4PkK7FPLJM5iRyMbgISc+uKAQtGjEiNQoGMq22fMiq55QLcGAF1IOtiQqg/qatvJ7a3wJyskmdlYk4/wDyBQDzm8nTfTGBuNgB+1FgW6laK00tKmliMKo7zGquEw9rOO2c4f7o7xq69gWeRdJkRU5FVJz7mi7ThkqIsjAqBnLHniindzerFboqEAAYjGck+w2FRsp5LiLLELBzI0/MfE/tS9liY4iIlbkWY7fz7UTbHsYQJNTOemMZ/YedGVj3EQZ2thpb8ZGd/wC+Kla8B4hfQieOOSRCcB2l0avMDw86I4fBLLcrJcRKyKciBNgv/KtcL6aIBWWBdshS+jA9DRHmPALhnjiKz6hoAYHGRsOtegcJuo5YFhEuiXGAc92T1HQ15VwpDFDG8Zw5UHb0rW8Cuy0ii7ixGwwcncHyotN+JrGxeH7RZR1G/tn96WxwPcwuockrsw07/lTm4tBdMCt2rFR3PtMNjwOef1pZKJIJ1dpGDZ2dSDv5H+xqoVQ2s9jd6rnQgbYM67Guyqv+pIVuEjB/ATv9RitNFxCa4h7CURs2N0lGAfrt9KCvbK3mIEeq2kHQSBkP7VFXQo3cjnu2VT1Uf2zVd8rxSaEuy6nkxTGPrtQWLqH7K2YyMOWUG1XJPJgpdOSx30vuvtkbUAF9GNkfds9AGH5VA20EC60V3k6kSY/KmDW64JEaaDvscD9agktqJlVrJpSRjGcE0CcPLNrJMQj5Y6++9ctbMzXIVGhH4FIJ/LkPetAOHwK3aTWcdomchVfJPrRrTHRlGCR42ASi6TS8Jeyia4mkaWQ8tIGlaWyyyvhZJGZc/KKeXgaSA8tuTO4H5Ut7kcDBV7567nPoKCCi3gjMkGoP4nYe/WqbNZLi57zO+Tk6dh/nrQdwJkbXKzFegzge9WRcV/01VkhRnkPKRl2X0FEbpbkcKsx2yrEAMiOMan9SelZDifxMHu2K7DpqkwaVXvxFczqe6xycln5+wpJNczNISdCZ6Eb+9Ef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7150" y="-639763"/>
            <a:ext cx="1666875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5376" name="Picture 16" descr="https://encrypted-tbn2.gstatic.com/images?q=tbn:ANd9GcT4IdcFmIUQ-j_c1-O-ehaqeRb1o9q0gaMf_f0aYeA7BDwOyYrfg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412776"/>
            <a:ext cx="2160240" cy="1745475"/>
          </a:xfrm>
          <a:prstGeom prst="rect">
            <a:avLst/>
          </a:prstGeom>
          <a:noFill/>
        </p:spPr>
      </p:pic>
      <p:pic>
        <p:nvPicPr>
          <p:cNvPr id="15380" name="Picture 20" descr="https://encrypted-tbn0.gstatic.com/images?q=tbn:ANd9GcTTRFZK0gzfkb2rsOmNMoUGdFyWCnGpUvtnvMYOCGex6uZT9mq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1412776"/>
            <a:ext cx="2139665" cy="1728192"/>
          </a:xfrm>
          <a:prstGeom prst="rect">
            <a:avLst/>
          </a:prstGeom>
          <a:noFill/>
        </p:spPr>
      </p:pic>
      <p:pic>
        <p:nvPicPr>
          <p:cNvPr id="15382" name="Picture 22" descr="https://encrypted-tbn0.gstatic.com/images?q=tbn:ANd9GcTRF0Yipd3MA4hV0rHKQB7oFbEz4GjiwLkUndjL_zNDN8SOSnPC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1412776"/>
            <a:ext cx="2483768" cy="176608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3284984"/>
            <a:ext cx="914399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b="1" dirty="0" smtClean="0"/>
              <a:t>~ 5 nedēļas..............................................................................10 – 11 nedēļas</a:t>
            </a:r>
            <a:endParaRPr lang="lv-LV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4293096"/>
            <a:ext cx="163923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b="1" dirty="0" smtClean="0"/>
              <a:t>Tukša augļa ola</a:t>
            </a:r>
            <a:endParaRPr lang="lv-LV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15616" y="4869160"/>
            <a:ext cx="328250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b="1" dirty="0" smtClean="0"/>
              <a:t>Ir dzeltenuma maiss nav embrija</a:t>
            </a:r>
            <a:endParaRPr lang="lv-LV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699792" y="5445224"/>
            <a:ext cx="299081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b="1" dirty="0" smtClean="0"/>
              <a:t>Dzeltenuma maiss un embrijs</a:t>
            </a:r>
            <a:endParaRPr lang="lv-LV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508104" y="4869160"/>
            <a:ext cx="131805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b="1" dirty="0" err="1" smtClean="0"/>
              <a:t>Daudzaugļu</a:t>
            </a:r>
            <a:endParaRPr lang="lv-LV" b="1" dirty="0" smtClean="0"/>
          </a:p>
          <a:p>
            <a:r>
              <a:rPr lang="lv-LV" b="1" dirty="0" smtClean="0"/>
              <a:t> grūtniecība</a:t>
            </a:r>
            <a:endParaRPr lang="lv-LV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48264" y="5445224"/>
            <a:ext cx="178805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b="1" dirty="0" smtClean="0"/>
              <a:t>Nav sirdsdarbība</a:t>
            </a:r>
            <a:endParaRPr lang="lv-LV" b="1" dirty="0"/>
          </a:p>
        </p:txBody>
      </p:sp>
      <p:sp>
        <p:nvSpPr>
          <p:cNvPr id="22" name="Up Arrow 21"/>
          <p:cNvSpPr/>
          <p:nvPr/>
        </p:nvSpPr>
        <p:spPr>
          <a:xfrm>
            <a:off x="827584" y="2924944"/>
            <a:ext cx="57606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Up Arrow 22"/>
          <p:cNvSpPr/>
          <p:nvPr/>
        </p:nvSpPr>
        <p:spPr>
          <a:xfrm>
            <a:off x="2555776" y="2996952"/>
            <a:ext cx="864096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Up Arrow 23"/>
          <p:cNvSpPr/>
          <p:nvPr/>
        </p:nvSpPr>
        <p:spPr>
          <a:xfrm>
            <a:off x="4788024" y="2852936"/>
            <a:ext cx="792088" cy="15841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Up Arrow 24"/>
          <p:cNvSpPr/>
          <p:nvPr/>
        </p:nvSpPr>
        <p:spPr>
          <a:xfrm>
            <a:off x="5796136" y="2996952"/>
            <a:ext cx="648072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Up Arrow 25"/>
          <p:cNvSpPr/>
          <p:nvPr/>
        </p:nvSpPr>
        <p:spPr>
          <a:xfrm>
            <a:off x="7452320" y="3717032"/>
            <a:ext cx="648072" cy="16561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90600"/>
          </a:xfrm>
        </p:spPr>
        <p:txBody>
          <a:bodyPr>
            <a:normAutofit/>
          </a:bodyPr>
          <a:lstStyle/>
          <a:p>
            <a:r>
              <a:rPr lang="lv-LV" dirty="0" smtClean="0"/>
              <a:t>Vadlīnijas agrīnas grūtniecības diagnostikā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1052736"/>
            <a:ext cx="5698976" cy="19008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lv-LV" sz="2800" b="1" dirty="0" smtClean="0"/>
              <a:t>Augļa ola&lt; 20 mm diametrā bez dzeltenuma maisa vai augļa</a:t>
            </a:r>
          </a:p>
          <a:p>
            <a:r>
              <a:rPr lang="lv-LV" sz="2800" b="1" dirty="0" smtClean="0"/>
              <a:t>Auglis CRL &lt; 6mm bez SD. US kontrole pēc nedēļas</a:t>
            </a:r>
          </a:p>
          <a:p>
            <a:r>
              <a:rPr lang="lv-LV" sz="2800" b="1" u="sng" dirty="0" smtClean="0"/>
              <a:t>2011. – CRL ≥ 7mm, MSD ≥ 25 mm</a:t>
            </a:r>
          </a:p>
          <a:p>
            <a:endParaRPr lang="lv-LV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22479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836712"/>
            <a:ext cx="100811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 smtClean="0"/>
              <a:t>RCOG</a:t>
            </a:r>
            <a:endParaRPr lang="lv-LV" b="1" dirty="0"/>
          </a:p>
        </p:txBody>
      </p:sp>
      <p:pic>
        <p:nvPicPr>
          <p:cNvPr id="1028" name="Picture 4" descr="http://www.aium.org/images/misc/aiumSite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2857500" cy="1190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4008" y="2708920"/>
            <a:ext cx="4499992" cy="31085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lv-LV" sz="2400" dirty="0" smtClean="0"/>
              <a:t>TV US – SD +  ir jāvizualizē ,</a:t>
            </a:r>
          </a:p>
          <a:p>
            <a:r>
              <a:rPr lang="lv-LV" sz="2400" dirty="0" smtClean="0"/>
              <a:t> ja CRL – 5mm</a:t>
            </a:r>
          </a:p>
          <a:p>
            <a:pPr>
              <a:buFont typeface="Arial" pitchFamily="34" charset="0"/>
              <a:buChar char="•"/>
            </a:pPr>
            <a:r>
              <a:rPr lang="lv-LV" sz="2400" dirty="0" smtClean="0"/>
              <a:t>Tukša augļa ola &lt; 16mm</a:t>
            </a:r>
          </a:p>
          <a:p>
            <a:pPr>
              <a:buFont typeface="Arial" pitchFamily="34" charset="0"/>
              <a:buChar char="•"/>
            </a:pPr>
            <a:r>
              <a:rPr lang="lv-LV" sz="2400" u="sng" dirty="0" smtClean="0"/>
              <a:t>2013.gadā vadlīniju korekcija </a:t>
            </a:r>
          </a:p>
          <a:p>
            <a:pPr lvl="2">
              <a:buFont typeface="Arial" pitchFamily="34" charset="0"/>
              <a:buChar char="•"/>
            </a:pPr>
            <a:r>
              <a:rPr lang="lv-LV" sz="2400" dirty="0" smtClean="0"/>
              <a:t>CRL ≥ 7mm bez SD</a:t>
            </a:r>
          </a:p>
          <a:p>
            <a:pPr lvl="2">
              <a:buFont typeface="Arial" pitchFamily="34" charset="0"/>
              <a:buChar char="•"/>
            </a:pPr>
            <a:r>
              <a:rPr lang="lv-LV" sz="2400" dirty="0" smtClean="0"/>
              <a:t>Augļa olas </a:t>
            </a:r>
            <a:r>
              <a:rPr lang="lv-LV" sz="2400" i="1" dirty="0" smtClean="0"/>
              <a:t>MSD</a:t>
            </a:r>
            <a:r>
              <a:rPr lang="lv-LV" sz="2400" dirty="0" smtClean="0"/>
              <a:t>≥ 25mm bez augļa</a:t>
            </a:r>
          </a:p>
          <a:p>
            <a:pPr>
              <a:buFont typeface="Arial" pitchFamily="34" charset="0"/>
              <a:buChar char="•"/>
            </a:pPr>
            <a:endParaRPr lang="lv-LV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103674"/>
            <a:ext cx="4860032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b="1" dirty="0" smtClean="0"/>
              <a:t>Bet! – jāņem vērā, ka mērījumi var nebūt precīzi</a:t>
            </a:r>
          </a:p>
          <a:p>
            <a:r>
              <a:rPr lang="lv-LV" b="1" dirty="0" smtClean="0"/>
              <a:t>Ja augļa olas </a:t>
            </a:r>
            <a:r>
              <a:rPr lang="lv-LV" b="1" i="1" dirty="0" smtClean="0"/>
              <a:t>MSD</a:t>
            </a:r>
            <a:r>
              <a:rPr lang="lv-LV" b="1" dirty="0" smtClean="0"/>
              <a:t> 16mm – kļūdaina diagnostika – 4,4% </a:t>
            </a:r>
          </a:p>
          <a:p>
            <a:r>
              <a:rPr lang="lv-LV" b="1" dirty="0" smtClean="0"/>
              <a:t>Ja augļa olas</a:t>
            </a:r>
            <a:r>
              <a:rPr lang="lv-LV" b="1" i="1" dirty="0" smtClean="0"/>
              <a:t> MSD </a:t>
            </a:r>
            <a:r>
              <a:rPr lang="lv-LV" b="1" dirty="0" smtClean="0"/>
              <a:t>20mm 0 kļūda 0,5%</a:t>
            </a:r>
          </a:p>
          <a:p>
            <a:r>
              <a:rPr lang="lv-LV" b="1" dirty="0" smtClean="0"/>
              <a:t>Izvēlēties nogaidošu taktiku !!!</a:t>
            </a:r>
            <a:endParaRPr lang="lv-LV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6815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lv-LV" i="1" dirty="0" smtClean="0"/>
              <a:t>DOM – </a:t>
            </a:r>
            <a:r>
              <a:rPr lang="lv-LV" i="1" dirty="0" err="1" smtClean="0"/>
              <a:t>Diagnosis</a:t>
            </a:r>
            <a:r>
              <a:rPr lang="lv-LV" i="1" dirty="0" smtClean="0"/>
              <a:t> </a:t>
            </a:r>
            <a:r>
              <a:rPr lang="lv-LV" i="1" dirty="0" err="1" smtClean="0"/>
              <a:t>of</a:t>
            </a:r>
            <a:r>
              <a:rPr lang="lv-LV" i="1" dirty="0" smtClean="0"/>
              <a:t> </a:t>
            </a:r>
            <a:r>
              <a:rPr lang="lv-LV" i="1" dirty="0" err="1" smtClean="0"/>
              <a:t>misscariage</a:t>
            </a:r>
            <a:r>
              <a:rPr lang="lv-LV" i="1" dirty="0" smtClean="0"/>
              <a:t> </a:t>
            </a:r>
            <a:r>
              <a:rPr lang="lv-LV" i="1" dirty="0" err="1" smtClean="0"/>
              <a:t>study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b="1" dirty="0" smtClean="0"/>
              <a:t> </a:t>
            </a:r>
            <a:r>
              <a:rPr lang="lv-LV" sz="3100" b="1" dirty="0" smtClean="0"/>
              <a:t>novērojuma pētījums </a:t>
            </a:r>
            <a:r>
              <a:rPr lang="lv-LV" sz="3100" b="1" i="1" dirty="0" err="1" smtClean="0"/>
              <a:t>St.Thomas</a:t>
            </a:r>
            <a:r>
              <a:rPr lang="lv-LV" sz="3100" b="1" i="1" dirty="0" smtClean="0"/>
              <a:t>, </a:t>
            </a:r>
            <a:r>
              <a:rPr lang="lv-LV" sz="3100" b="1" i="1" dirty="0" err="1" smtClean="0"/>
              <a:t>St</a:t>
            </a:r>
            <a:r>
              <a:rPr lang="lv-LV" sz="3100" b="1" i="1" dirty="0" smtClean="0"/>
              <a:t>, </a:t>
            </a:r>
            <a:r>
              <a:rPr lang="lv-LV" sz="3100" b="1" i="1" dirty="0" err="1" smtClean="0"/>
              <a:t>Mary</a:t>
            </a:r>
            <a:r>
              <a:rPr lang="lv-LV" sz="3100" b="1" i="1" dirty="0" smtClean="0"/>
              <a:t> </a:t>
            </a:r>
            <a:r>
              <a:rPr lang="lv-LV" sz="3100" b="1" dirty="0" smtClean="0"/>
              <a:t>, Londona</a:t>
            </a:r>
            <a:endParaRPr lang="lv-LV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853136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Pētījuma mērķi</a:t>
            </a:r>
          </a:p>
          <a:p>
            <a:pPr lvl="2"/>
            <a:r>
              <a:rPr lang="lv-LV" dirty="0" smtClean="0"/>
              <a:t>Noteikt metodes jutību un specifiskumu diagnosticējot grūtniecību, ja augļa olas vidējais diametrs ≤ 30mm, ja nav auglis vai dzeltenuma maiss un embrijs – CRL ≤ 8mm bez SD</a:t>
            </a:r>
          </a:p>
          <a:p>
            <a:r>
              <a:rPr lang="lv-LV" dirty="0" smtClean="0"/>
              <a:t>Populācija – 2925 sievietes</a:t>
            </a:r>
          </a:p>
          <a:p>
            <a:r>
              <a:rPr lang="lv-LV" dirty="0" smtClean="0"/>
              <a:t>Rezultāti:</a:t>
            </a:r>
          </a:p>
          <a:p>
            <a:pPr lvl="1"/>
            <a:r>
              <a:rPr lang="lv-LV" dirty="0" smtClean="0"/>
              <a:t>Ja augļa olas </a:t>
            </a:r>
            <a:r>
              <a:rPr lang="lv-LV" i="1" dirty="0" smtClean="0"/>
              <a:t>MSD</a:t>
            </a:r>
            <a:r>
              <a:rPr lang="lv-LV" dirty="0" smtClean="0"/>
              <a:t> 16mm – jutība – 96%, 20mm – 99%, 25mm – 100%</a:t>
            </a:r>
          </a:p>
          <a:p>
            <a:pPr lvl="1"/>
            <a:r>
              <a:rPr lang="lv-LV" dirty="0" smtClean="0"/>
              <a:t>Ja CRL -5mm – jutība – 94%, 6mm – 99%, 7mm – 100% </a:t>
            </a:r>
            <a:r>
              <a:rPr lang="lv-LV" i="1" dirty="0" err="1" smtClean="0"/>
              <a:t>missed</a:t>
            </a:r>
            <a:r>
              <a:rPr lang="lv-LV" i="1" dirty="0" smtClean="0"/>
              <a:t> </a:t>
            </a:r>
            <a:r>
              <a:rPr lang="lv-LV" i="1" dirty="0" err="1" smtClean="0"/>
              <a:t>abortion</a:t>
            </a:r>
            <a:r>
              <a:rPr lang="lv-LV" i="1" dirty="0" smtClean="0"/>
              <a:t> </a:t>
            </a:r>
            <a:r>
              <a:rPr lang="lv-LV" dirty="0" smtClean="0"/>
              <a:t>diagnostikai</a:t>
            </a:r>
          </a:p>
          <a:p>
            <a:pPr lvl="1"/>
            <a:r>
              <a:rPr lang="lv-LV" dirty="0" smtClean="0"/>
              <a:t>Grūtniecības laika noteikšana pēc </a:t>
            </a:r>
            <a:r>
              <a:rPr lang="lv-LV" dirty="0" err="1" smtClean="0"/>
              <a:t>menstruācijām</a:t>
            </a:r>
            <a:r>
              <a:rPr lang="lv-LV" dirty="0" smtClean="0"/>
              <a:t> - ~ 20% sieviešu neatceras</a:t>
            </a:r>
          </a:p>
          <a:p>
            <a:pPr lvl="1"/>
            <a:r>
              <a:rPr lang="lv-LV" dirty="0" smtClean="0"/>
              <a:t>Ja ir </a:t>
            </a:r>
            <a:r>
              <a:rPr lang="lv-LV" b="1" dirty="0" smtClean="0"/>
              <a:t>precīzs LMP </a:t>
            </a:r>
            <a:r>
              <a:rPr lang="lv-LV" dirty="0" smtClean="0"/>
              <a:t>– precīza diagnostika </a:t>
            </a:r>
            <a:r>
              <a:rPr lang="lv-LV" i="1" dirty="0" err="1" smtClean="0"/>
              <a:t>missed</a:t>
            </a:r>
            <a:r>
              <a:rPr lang="lv-LV" i="1" dirty="0" smtClean="0"/>
              <a:t> </a:t>
            </a:r>
            <a:r>
              <a:rPr lang="lv-LV" i="1" dirty="0" err="1" smtClean="0"/>
              <a:t>abortion</a:t>
            </a:r>
            <a:r>
              <a:rPr lang="lv-LV" i="1" dirty="0" smtClean="0"/>
              <a:t> </a:t>
            </a:r>
            <a:r>
              <a:rPr lang="lv-LV" dirty="0" smtClean="0"/>
              <a:t>pēc tukšas augļa olas – 8 nedēļas 4 dienas, pēc CRL- 8 nedēļas, 100% - pēc 10 nedēļas</a:t>
            </a:r>
          </a:p>
          <a:p>
            <a:pPr lvl="1"/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lv-LV" dirty="0" smtClean="0"/>
              <a:t>Kādēļ </a:t>
            </a:r>
            <a:r>
              <a:rPr lang="lv-LV" i="1" dirty="0" err="1" smtClean="0"/>
              <a:t>missed</a:t>
            </a:r>
            <a:r>
              <a:rPr lang="lv-LV" i="1" dirty="0" smtClean="0"/>
              <a:t> </a:t>
            </a:r>
            <a:r>
              <a:rPr lang="lv-LV" i="1" dirty="0" err="1" smtClean="0"/>
              <a:t>abortion</a:t>
            </a:r>
            <a:r>
              <a:rPr lang="lv-LV" i="1" dirty="0" smtClean="0"/>
              <a:t> </a:t>
            </a:r>
            <a:r>
              <a:rPr lang="lv-LV" dirty="0" smtClean="0"/>
              <a:t>diagnozi nevar precīzi uzstādīt pēc </a:t>
            </a:r>
            <a:r>
              <a:rPr lang="lv-LV" i="1" dirty="0" smtClean="0"/>
              <a:t>LMP</a:t>
            </a:r>
            <a:endParaRPr lang="lv-LV" i="1" dirty="0"/>
          </a:p>
        </p:txBody>
      </p:sp>
      <p:sp>
        <p:nvSpPr>
          <p:cNvPr id="3" name="Right Arrow 2"/>
          <p:cNvSpPr/>
          <p:nvPr/>
        </p:nvSpPr>
        <p:spPr>
          <a:xfrm>
            <a:off x="539552" y="2996952"/>
            <a:ext cx="80648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410" name="AutoShape 2" descr="data:image/jpeg;base64,/9j/4AAQSkZJRgABAQAAAQABAAD/2wCEAAkGBxQQEBUQEBAVFBQUFhQWFBYUFBQWFRUWFhEWFxYWFRUaHSggGRolGxYUIjIhJikrLi4uFx8zODMsOCgtLisBCgoKDg0OGhAQGy0kHyQsLCwvLCwsLCwsLCwsLCwsLCwsLCwsLCwsLCwsLCwsLCwsLCwsLCwsLCwsLCwsLCwsLP/AABEIAMMBAwMBIgACEQEDEQH/xAAcAAEAAwADAQEAAAAAAAAAAAAAAQMEAgUHBgj/xABAEAABAwMDAgMGBAUCBAYDAAABAAIRAyExBBJBUWEicZEFBhMygaEHQrHwI1LB0eEUcjNzgvFik5SywvIWJFT/xAAaAQEBAQADAQAAAAAAAAAAAAAAAQIDBAUG/8QAJhEBAQACAQQCAgEFAAAAAAAAAAECEQMEITFBElEyYRMVIjNxgf/aAAwDAQACEQMRAD8A8QREUUREQEREBERAREQEREBERBClQVKAoRSgIiIIRApQQiIqClQpUBFCKiVCIgLnSpF7g1oLnEwAASSegAyVo9m6B+oqClSbucfoABlzjhrQLlxsAux1+rp6eaGjduOKmoEh1Q8tpcspfd3NrIOp1emdSe6nUEPaYcJBg9JBhQq0QERFAREQEREBERAREQEREBEUIJRFCAiIgIiICIpQERdl7H9iVdTuczaymz/iVqrtlGn/ALnnn/wiSeAg61dn7M939TqRuoaeo9v88Qz/AMx0N+63nX6XSCNNTGprc6iuz+E3/k6Y548VSf8AaF1XtH2tW1JmvWfU6BziWjs1vytHYAKq7B3urVbapW0tM9H6vTz6BxUf/jDv/wCrRf8ArKP9SuiUojvW+7DvzavRN89XSP8A7SVLfZGlp31HtBjo/Jpab6rj23vDWDzkroEQd1rvbQFM6fSUvgUXR8SXb6taMfFqWtzsaA2eCbrpSiICIiCURFFEREBERAREREKURAREQFClEBQpRBCKUQQpXeD2fS0rQ7WS+q4At0zTtLQYIdqH5ZIvsA3EESWrMPbtVgIoEUGnigNjo6Gr/wARwz8zig56L3a1VUbxQc1gzUqxRpAdTUqEN+6tqeydPS/4uvY5wy3TU31fpvdsZ9QSup1OqfVduqPc93V7i4+pKqVHds1+komaWkdWdw7U1PDP/JpxPkXFY/antirqY+K/wssym0BlKmOjKbQGt9JXXhFBKKEQSihEBERUEREBERBKIiiiIiAiIgIiICIiIIiICIiAiIgLvvZVJumo/wCuqAF7iW6RhAIL2/NXeDYsYYgcu7NKx+wvZgrvcajvh0KTd9ep/KyYAb1e4w1o5J7FcfbntL/U1d4bsY0BlJmRTpNsxnfqTySSisNWoXOLnEuJJJJMkkmSSTklcUREQpUKUEIVKhAUoiCEREBFKhUEUqFAREVHIhRC/QtH3S0TJ/8A06PUksa6Dj82Bi2MrnQ9g6akNzNLR7/w2yJdJMxa5Nunkuperx+nenQ5X2/O8KYX6G1XsPTVp+JpqUnl1Jsmb2MSf8rOfdbSbNv+j04iBJYPFtg/Nmet7qTrMfpr+n5/ceAwohe6UfcfQDGma6RB8dQwczBdYlZtZ+HGicJDKlOAY21CQZmHHdJse4wtTq8N+2L0PJPp4oi9crfhZpnCGV6zT1Oxw+XJbAIvHPZddX/CciQ3WCfy7qRAiLyQ7K3Oo477cd6Tlnp5oi+t1n4d65k7aTaoAmadRpm4EBrodN8Quk1Xu/qqQmppK7AeXUngesLkmeN8VxXjyxveOtRcnsLTBBBGQRB9FxWmBEXqP4Q+5fxnDX6hn8NhBoNdh7gb1CDlreOp8lZNrJvtHm2m0FWq5rKVKo9z7NaxjnFxgnwgC9gT9F9FR9xdQ2idTq40tFkF/wAQE1tpMDbQF5JIA3bbnMXXt/tb2psd8Nki8yMTImB1Xh3v17dr1tRU07q00aVR4a1gDWkgxueB87+NxntCWarlz4phjuus9re1Q9ooUGGlp2GWsmXPdEGrWd+eofRosALz1SKFHClEREQpRQglQpUIJRQiAilQglFCIJRQiAiIg/So1Dp8Ltwvby+3CobUJ7YJEC4mJF8iPuuRcAesz6T1VQcO4vY+mfVeHt9XMWj4/hh14wQelrZlQa8AX7nnriVjzgweTcXtf9FycSRg7gSfp2Iyh8I0BhM82joYxzkWPquTmkDwukixBm3l/lUsq2HQ4nqf391LnkOve1iBPHEYNwfortLjdtN7SzPLTk+nFs2RlSWwTN/E1xgjoQQL/RUt1IFuDYnEdFxLwQCTbEx9px1V3GPhfbY6nMENsARnNuCf69FyfVgQXF0fKb28wMqikwW8QMiQDEZFlXTabgmYNjk5/wC/VRn4uHtDRUNQz+LQZWHV1PdcD+aN1us8r5fW/hlo6251J9Wk7Ja0tcwS4nwgiYgxE8L6ynqSH2EjqOQfp+5XF1OREkNBhu3IC1hzZ4+Kxn02GX5R8F7J/CkjUsNes2pp4Ljtlj3kEwyLwMS6eoF7r7r2z7dbRZ8KiAIEANsAALADgDp2WT3g9oO09MZgw0O4LQLX69l0/snQNqu+LXfa/hkY7/2C9T+eY4S7dLDpv7rMY+c9v+8bqLdwd/EPyN5AJu50HHbkrzuq8ucXOMkkkk5JJkkr2f3h/D3S6smrQqfBqOkmDuYXG8lhMiR0Nui8294Pc7V6IF1ajNMGPiMO5h7zkfUBOPlwy8V1eo4+SXvOz59EhFyuqIiICIiAiIiCIiAiIghFKIIUqFKCEREH6IeLTbPCo+NaCB3veBk/vos5mJLgbAZP26cBQGAxBxa/0+3C8N9frs10SCBFs5MQZn+1+xV7aYcbmSOvPeYnp6rD8YDJnJyb2kEyJ5C5Nqj5dxkRx2ODzBmyZMyVcRAOQ7mTIcD52HCtpuG0QIJxzEqptfdbdBHlftDu4VT3yS4OAdPBJBntxwsr+quNcyR6iLTbHfJXI1WlottM2IyfECQQLcnyWNzoO4E4tcSM474yuDtVIsR0JOSeDA8wrFuLsaJPYgzgGIAzCltSTMkOHeJjPaf7LOytYHg9eOxjOMIMjm+cAXmx6WUTTS526IJaemL9AR3UvgEXi9xxJ/RYzXwHcEhpH0ni+PstDG5JMxf+5nnlQuOlmsaHt2vE4dgOFhG4NcMwTjryppadhBDGw9sRAsYMzHW6rqvIsDGb9R3UUqokEyDAuI7Z9FuZdtMfx9txeKDpa5pa4n5psc9ZsR14W5lBwEbtzZwYk3vu6hY2iC4kT5ev0yP2VazVXhp/p1t0P+Fdz24s5b4fNe8X4d6bUS6mBp6kW+GAGHwyN1PHBu2MrzD257m6rSNNSpSLqckfEp+NsD8xi7R3IC95YSBkEWAPaMThaKD7bRYxa1nNgyCYgiy7PH1GWPbzHQ5ulxveeX5dIRex++H4bU9QfjaHZSe4kuY4kU3f7QAdhmbRHkvLvbnsOtoqhpahm13BBBa4HBa4WNvqu9hy45+Hm8nDlh5daiIuRxihSiAoRSgKFKIiEREBSiIIREVHuJ1u3cHgg4HeYtA6C8Lg+oYlrQeYwY2jEm57Hss+rq2ILYO2TYZjEiZ6qrTucdzC2ZEN8U2ECSZsYkDC8bUfW22Vso+0yQbAGTNhOIzyI/RWlzgJb5xMCIEz9j6qpjQCHAQdsB0Zi3n1yuVMuYPC4ECw4IE9J5xA6LGX6bx3PLTp4icCRYWxmD5forG1I8Ml0nnPAMjlYfjH81p8VhE2jrIXJ2pa5m2DuaM3xxxeyzpdRdqGnBtJ4ngDr+8q17AdrpvIOIHIId1PdUUK8tLCcfKeSI/+32VlNxI4IiDeDzYfdGrAgxDTLZNm2tAmDzhc6NZu0Fp8Dz0mD5evos9MEYiSDDhefPiLrnUcdhbFwZOAM9rqGl7GzuD8EAt6GIBg/r5rmRBk89IzznlYmk7bO3c3FwJ4vPP3WhrsA5di4zHMeaVdNJES0m0bm/TielyqzWta8jvkd/RcnMk3NxzMX8lSWgwAIMmRgeR+pjlZYjTQ1BF5nIPcQMH+qvp1xEQZ/wC5H079ysT2WJB2uBG4RmwvHW5PGcK347hyHR2i+cxg2ytWsXGXw21KsDmCCY/Q5x/UhW0dWIki4PJIvF4PkusbXJdIuL2xmJBB8lfSDtpbwOeReYI6WTfdx3jmtV2tGtkH5SLi03+qq9oezqWqouoagB7DtF7XFwQQZaeeFnD4EFsG14F748v0lc6VcWMcQcyACYPcfL5Lkxz06/JxbeU++n4cVNIDX0xNajJOwAmrTbwTHzN7jFl8CQv1BTfMnkERHIk2H06f2XyPvn+H9LXtdqdMRS1BALgTFKpAi4A8LrC4ta/Vd/i6jfbJ5fN0tnfF4ai0+0NBU09V1GswsqMMOa7I/uO4sVmXbdIREQFClQiCKUQFClEEIiIPZqhO3cIPXbkx0PSyoo1KZbu3XLhILSLwfW4uuVb5i4cTky13BIPIwstMNc7dOY/6SHYHpHqvI0+syy79m9r4AcR/utIMjHay4UtQAHCYiRETudj1JwO6zh7Ws2Bu7dG3b8owLT1PY+WFwfWEmBBG0eIeJzCCQAcHzypYvzdiBBDXRInbAAEjEGP08lLtRtE7RBEWmO0n6LrWVYa1zSXF0i9jMxaM4xBC1UHbdzQCReA6CYm46cAeSxY5MatpMmHgQQcHnuD6W/utLtVAa9oMgwRF3DpYZ5vws2n7YAuCZgHO2IvAC5UnPjcSSOnS9ge/04UrWtrBVEm20E4HnFhmbq3Tv3RJn+YWniL+h+sLHV1AkkC3hJmTiSL+cJpX+ExIgkyHSZN7cDOO6ljU+m69w0cdPXyEKshxAAvFxNovaFxFfxAc2DZ/mIv/AF+hVjXQTuEAjOD0jysoJa8uvAJvHHn949FY9pc7oQRPWL8qtrdsk2IEgk8G8TgXR5u07rkZceTOTE8gKeStLvEwuPzXseoi/wBlxc4huJDvt+8/RUagumRAmzgYNo465+y4byxsOILSZZMiHC8Z81NMyOyZW3EB0Xt3HHrhHvvYyBk5BMxJtnF1i0lQRHy9B9JPOMG3+FayrIcAJJBF/DfaZI6DsjNxb/iglp2kxjdBtFp64VlCoDiBmwFjjCwU6hcBy7M25HS17/dX0QPmbnIGIFrFJ5cdxdpR1FiRFrxwLWicYV1HUkOgxucJIPlkdcLqaFa4DgJticEcn0/qtbCDzBaCBEXgyPp381yy68Ovnx/ar2t7E02uYadek10gw8ACowgRZ/JgC2F4n74e6dX2fUG7x0nz8OoMGMtd0cOnOQvcdK4SbwHWMHBPl+7LN7a9mU9VQOnqSWGIP8u0gmO+b3i1jELn4epuN1fDp9R0kynby/OqL6f3090naCpLCalB0bahGCROx3exvg+oHzC9PHKZTceTnjcbqiKFKrKFKhSiCIoQSiIg9Z1FOSG4IJggxtjIg2iBhYNO0glro2WBmSDcTY3Hbutf+pudzrG4hpBh3H76Kg0nF1nR1vm2PFiZgY+y8uX0+nyx9rqdXc4wGkgSCbbRJiQRYwcrMHkn5eI+gLg2exXKlQcGlxJlkAtDp2g98RfyXCq8teC4ZuRAjaee4sPK6izc7tPs6rw6AQWg4zIkngcXwteoqCCH8OtIiTmABf8AmM9lm07Gna5kh0zYmbYifTHRCyzg6NmeQeknnggfueO+XLLZFulbuPhd4eWjbie95uVe6raQQRBJHoBHU91goCCbzHIAaOgkA9Z7ri72gWv2vBA2lxjMWJjggCLq62kz15dm6XMljg4cgdR2+p7YXFg2gwYGNrv6/wAuPssdF25pJgA48OG4uO/1Vk+EboBk3AuAbTHUwB9VjWnL8tt9GoT1P0ECJsP5rTjorQ6zDz05m02PEQuqo6s7WyNpIAaSZjwxIPBmJ8itdasQJtibAyYIEiO+3CzY3vbWfECDwALG04AthTpqkDrBAieQDefqsra87i20wYEXJDbG3QLiAA0lrjIMRY3i9utgsr/t2D2+EgZbE5xxNr5JVL5gEwQHTwcAgTzF1ykyWuEFwFoII6kieZK4UrVNvANgALwLjyUTa+rdpfywXI5vEx++VNB7Qzc4QJAmcSAJk8xPouFN+wNAF4PXyxNxJnyi64tqAWLZkER0vkdOE2mq374ZBMyZ7x3U0KguAYeeehjlvOMHqs1Kn4TF9szN/MiR5+pVw2S3btFp4yODPkLJGcp6Wsqm4dFjF4mLx5Xj7q6gdxkESCR5EXB9Fm27pEAehBOVZSNxe/ItAAx9fp1VlZyx7NdEtcyYibkTaxvY9FtedrQW5FhcZEW+66kmSfDz64FpE4utD4BgCWvy2MFvy7YF/RbxcGWO12s0jNTRdRrUw5jvmY6cxkcggmxzIXiPvj7qVNBULhLqDnEUn9bbg1wyHAdhMGF7buDYqdZBEWbm59FXqtAzVad9GqPBUAmDcSfCZ4Mj1XZ4ua4X9Ol1HTzOb9vzki7j3m93augqmnVEtJPw6g+WoBFweokSOF069KWWbjxssbLqiIirIihSghFKIPUH1mF7hIkS+Ri2IjH+Fwq1muPiO7dAsCNpAuSQLmAbdVS54IIEb8NxZxixJ4+b1VenqhoLqjXDdDSAJDjHHS4A8l5Wn1GV9Nbo2uuCAG9txPEei4VKUbQ5+RuaRubIJBgSOI7fMstCrsrfCO0i24EyWiRYEcwJ9E1VV0OpbtwmIMT4XWmObE+ivx0W7dluGWgEW5At+hv+in/Ul+07S0OMBx8VxZwmJjBx1WIUD8NouBYiL3sSCP3Csa8lkgwd2+ItDvCQRm3RZsblqK4dSeP5OkwQCSAY6A/qFtq1wCAW7t3JPec95Hoqarw6xz4Q6wmwHhPaebKio5xAgNLqfWIMGQe959FEymmptZrT8MGWgGMiIAIBd0mVL/BDhInNyRHDhyDlUNqOL/GSd/8AMCJPae5Ex/lWN2lo+JwJBH8vrBO0Y81mxyY+F1XaI5IM4kGBAI+hIP1VuncHt2lscGxizocT0JsP7LBXeQWbh4XYO2GzuH6iM2stNGruj+Z0h2ZtncebqWaal2tBh275XCZHbIM/Vc6J2REm5E4tye57/wB1jc2KheQLTaTzJ/ZXJ5c1viktmSek3g/SyzY1K7Ss4lw2jIIHi+aTx1N/6rnpbyIk2kGRMTnouvpV3FwsBBmxNyBntMRCv02oIquIB6iLgjyP0v3WNNWuemqDc5twLiDBn9hXCrJg2yOQbCZA6YN1QGj4pDiIgG5kT4rfW/lZc6w7zewxaLiBgyAnlnw0f6jaA5v5gZ4EyeOuP2VzFKQC2xBvGYkT6C6zUHhwYeGuibcbdpM5883Vm6SC0m2eva3r6JpZWsvhwJMjFuTGJN1dSG1xcCXRm+QRyOsws7qk2iQSSODM8dMG3dczUAFvFDiCelrEHtIUS9+zZp64DpFhiY+30sj6o8Iu3xOjuCbnPZZqbxvhwt4Tj8w5HU2HmrRJJvuAOQLAgCHDvn0WpXDlj3WtJBdy115ve2JEXubLaxoY2xsSBwCJuM5CzO1A3xmABBGbTMYB/sgAaLCGmdongGR3i63O9cWXhT7e93Wa/THTvMEQ6m8CSxwaYI5LSLEdO+PAddpH0ajqVRu17HFrh0IMfsr9DUqnja5skc/9MzHXhfHfij7tivTOtotJq07VQ2+6m0RuN8ttjjyXc6bl1fhXndb09s+ceRohRd95IiIgQiIg9EABaGukNMhoAF/DcgnpHX+yro6yk+C55O2WiwImwkj82c5Kwa7UBzDeXSIINiTEwB1J/wAK2o0FgGQbu4MgxJ4yTHkvO+Pbu+kufdfqwHsDoEgWM32i/ByROZsuWk2vafCZbYTtLo3lxkDJiF1hrBpAEloAO2BttMuHW0+a7MatlYbiASCY63gDdHFh9SmWNkXDOWrX1XN8TQHU+kDcDYQRzwJ7rTWaTuEw07jES2HQYDsgXkkHg9V12sreEwTtzewImLAfmmVa6GUWyIBndJODt+WOxHoVx2OTcaSWhpqS4NB3NaSS135QZuYN8laC6kRIIFhcTLTBm1pGfXyXWte7bDh4T+YRDQADebArm/TbSGtLQC6bTaRN2ngxhSz7bl+nY1tQHBo2yCfMAgQI5bj985PaFQ7LNcNrnCPDIgEw5vkSOtyr6zgP4gxkCJIyHAHqBPqVm1epD3iBNoLS6fEB4STfbwOizjO7dcNNWL6QghwxAkmTBDb9h9lfpqxdtIcwYIDrE/8AhBwMALHpdRtcGwRBBLQI+aJxwe6uqjfdpAAdNxEScStWJKu0WpFR5IMQXAHreTI4stBqtb4XXYRLRIvuMmfKeeeq62hW2veRtE7d0WcYgnyublbm7fmPQ3DRAtx2ss3tW53jmGFr/hhx2kAy6JiYwLGDZa9IwtqRDchpJAwbf0Ko0lOXmM+Ju3IHiFuf2Vbp6jS0B4AIcIBdcCck+fr9Fi1J+3OuRusSOQBM5EgQOsDjCVKxa8lsubtHlz3vzfsqzTw8w5tvzE7ZBJBE2MgLjTreA4PETIGbDtgfVRWv4o+Ycg+fmR6+qtputva4Eci89v6rOxkkn5c7YF3CQCfqudi6CLEZnBixsInm8YWS1p9n1BNz1MAd8TwMKyrU3C4yYJE3ERJnuDaLwsNFwdO6IgcyQQbAK4mCA4EWtbM3BA8uexUv6PfdsbVAdtJkOAMBxlpvGP0laWNhvhMzIIPF5np+wsTq3i6j6zaMickEhcmVJ3EDkWnJdc/3TTNrcGiATI2gO3WvBiDGYt9la+SBwWyJ8xYSe0rGysSIA+WdxwYzPUxlXUnDbuE2v1sPLgdP8JGb9tNB7Q0FrjAHN4Pb98emmjVAM9YuMSRckR2+666lXLiWtIEwflPzRJv5x91axgjZJGwxIN+ZHcYsuTbis35eX/if7Ap6TUNqUSdtfe4tgANc1w3bY/KdwIHF18Uv0bqvZrNTSfptRtioIDoBgkQ17JESDB8wvz77V9n1NNWfQrN2vpna4foQeQRB+q9Tg5Pnj+3hdVw/x57nisihSi53UQilEH1NMXLeAGkeZbJPqsxqllV4aYAdbn8wtfI7Ii6s817d8O10jzJ8t2BEjFsR2wq9G8mpJyReLflaeO6IuD7dvCLPatEN8TRB2nk9HZ6rT7HqlzGgnIk2F4faURTL8IvH+dRUcQHgEwPhuHYl5BM+S0f6hxpEkiWBu0w0G7HEyQL/AFRFiuT26PW6p7XeF0XAtGM/qvpNKNwG6/hab/7f8BETm8Q4fyqjRMAeIGQ0nzNQtn0srm0gK4aBDXGmCOI6RwiKNVkqv2GptgbXCLC0ly3M/Ie8ekAfZEUyax8jHFlUbTEBxA4s48fQKdK6K7mCzRULQIGJNpyiLP2t9NG7+H5i9heTf9SrKboLmjHkOkoix7S+FWtqH4gZPhAMD7LXoGh7X7xMMMT2DoRFFRTtTBGd/wD8Sf1JWmq2ar2m4At2lpn9ApRSJl4Gj5T0sOkbAYjGSUrGHgDBF/Uoieqe4tpOJquk4aD9YVmicdvntnvY56oiQz8N2rO1zItOfRWagfxiOCBPof7D0RFrJxYtNN3geZxJHaL2XnX4z6dofpqoaA97aoe4WLg1w2z5SURdvpvzef1v+P8A681UIi9F4wiIi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714500"/>
            <a:ext cx="47625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17412" name="AutoShape 4" descr="data:image/jpeg;base64,/9j/4AAQSkZJRgABAQAAAQABAAD/2wCEAAkGBxQQEBUQEBAVFBQUFhQWFBYUFBQWFRUWFhEWFxYWFRUaHSggGRolGxYUIjIhJikrLi4uFx8zODMsOCgtLisBCgoKDg0OGhAQGy0kHyQsLCwvLCwsLCwsLCwsLCwsLCwsLCwsLCwsLCwsLCwsLCwsLCwsLCwsLCwsLCwsLCwsLP/AABEIAMMBAwMBIgACEQEDEQH/xAAcAAEAAwADAQEAAAAAAAAAAAAAAQMEAgUHBgj/xABAEAABAwMDAgMGBAUCBAYDAAABAAIRAyExBBJBUWEicZEFBhMygaEHQrHwI1LB0eEUcjNzgvFik5SywvIWJFT/xAAaAQEBAQADAQAAAAAAAAAAAAAAAQIDBAUG/8QAJhEBAQACAQQCAgEFAAAAAAAAAAECEQMEITFBElEyYRMVIjNxgf/aAAwDAQACEQMRAD8A8QREUUREQEREBERAREQEREBERBClQVKAoRSgIiIIRApQQiIqClQpUBFCKiVCIgLnSpF7g1oLnEwAASSegAyVo9m6B+oqClSbucfoABlzjhrQLlxsAux1+rp6eaGjduOKmoEh1Q8tpcspfd3NrIOp1emdSe6nUEPaYcJBg9JBhQq0QERFAREQEREBERAREQEREBEUIJRFCAiIgIiICIpQERdl7H9iVdTuczaymz/iVqrtlGn/ALnnn/wiSeAg61dn7M939TqRuoaeo9v88Qz/AMx0N+63nX6XSCNNTGprc6iuz+E3/k6Y548VSf8AaF1XtH2tW1JmvWfU6BziWjs1vytHYAKq7B3urVbapW0tM9H6vTz6BxUf/jDv/wCrRf8ArKP9SuiUojvW+7DvzavRN89XSP8A7SVLfZGlp31HtBjo/Jpab6rj23vDWDzkroEQd1rvbQFM6fSUvgUXR8SXb6taMfFqWtzsaA2eCbrpSiICIiCURFFEREBERAREREKURAREQFClEBQpRBCKUQQpXeD2fS0rQ7WS+q4At0zTtLQYIdqH5ZIvsA3EESWrMPbtVgIoEUGnigNjo6Gr/wARwz8zig56L3a1VUbxQc1gzUqxRpAdTUqEN+6tqeydPS/4uvY5wy3TU31fpvdsZ9QSup1OqfVduqPc93V7i4+pKqVHds1+komaWkdWdw7U1PDP/JpxPkXFY/antirqY+K/wssym0BlKmOjKbQGt9JXXhFBKKEQSihEBERUEREBERBKIiiiIiAiIgIiICIiIIiICIiAiIgLvvZVJumo/wCuqAF7iW6RhAIL2/NXeDYsYYgcu7NKx+wvZgrvcajvh0KTd9ep/KyYAb1e4w1o5J7FcfbntL/U1d4bsY0BlJmRTpNsxnfqTySSisNWoXOLnEuJJJJMkkmSSTklcUREQpUKUEIVKhAUoiCEREBFKhUEUqFAREVHIhRC/QtH3S0TJ/8A06PUksa6Dj82Bi2MrnQ9g6akNzNLR7/w2yJdJMxa5Nunkuperx+nenQ5X2/O8KYX6G1XsPTVp+JpqUnl1Jsmb2MSf8rOfdbSbNv+j04iBJYPFtg/Nmet7qTrMfpr+n5/ceAwohe6UfcfQDGma6RB8dQwczBdYlZtZ+HGicJDKlOAY21CQZmHHdJse4wtTq8N+2L0PJPp4oi9crfhZpnCGV6zT1Oxw+XJbAIvHPZddX/CciQ3WCfy7qRAiLyQ7K3Oo477cd6Tlnp5oi+t1n4d65k7aTaoAmadRpm4EBrodN8Quk1Xu/qqQmppK7AeXUngesLkmeN8VxXjyxveOtRcnsLTBBBGQRB9FxWmBEXqP4Q+5fxnDX6hn8NhBoNdh7gb1CDlreOp8lZNrJvtHm2m0FWq5rKVKo9z7NaxjnFxgnwgC9gT9F9FR9xdQ2idTq40tFkF/wAQE1tpMDbQF5JIA3bbnMXXt/tb2psd8Nki8yMTImB1Xh3v17dr1tRU07q00aVR4a1gDWkgxueB87+NxntCWarlz4phjuus9re1Q9ooUGGlp2GWsmXPdEGrWd+eofRosALz1SKFHClEREQpRQglQpUIJRQiAilQglFCIJRQiAiIg/So1Dp8Ltwvby+3CobUJ7YJEC4mJF8iPuuRcAesz6T1VQcO4vY+mfVeHt9XMWj4/hh14wQelrZlQa8AX7nnriVjzgweTcXtf9FycSRg7gSfp2Iyh8I0BhM82joYxzkWPquTmkDwukixBm3l/lUsq2HQ4nqf391LnkOve1iBPHEYNwfortLjdtN7SzPLTk+nFs2RlSWwTN/E1xgjoQQL/RUt1IFuDYnEdFxLwQCTbEx9px1V3GPhfbY6nMENsARnNuCf69FyfVgQXF0fKb28wMqikwW8QMiQDEZFlXTabgmYNjk5/wC/VRn4uHtDRUNQz+LQZWHV1PdcD+aN1us8r5fW/hlo6251J9Wk7Ja0tcwS4nwgiYgxE8L6ynqSH2EjqOQfp+5XF1OREkNBhu3IC1hzZ4+Kxn02GX5R8F7J/CkjUsNes2pp4Ljtlj3kEwyLwMS6eoF7r7r2z7dbRZ8KiAIEANsAALADgDp2WT3g9oO09MZgw0O4LQLX69l0/snQNqu+LXfa/hkY7/2C9T+eY4S7dLDpv7rMY+c9v+8bqLdwd/EPyN5AJu50HHbkrzuq8ucXOMkkkk5JJkkr2f3h/D3S6smrQqfBqOkmDuYXG8lhMiR0Nui8294Pc7V6IF1ajNMGPiMO5h7zkfUBOPlwy8V1eo4+SXvOz59EhFyuqIiICIiAiIiCIiAiIghFKIIUqFKCEREH6IeLTbPCo+NaCB3veBk/vos5mJLgbAZP26cBQGAxBxa/0+3C8N9frs10SCBFs5MQZn+1+xV7aYcbmSOvPeYnp6rD8YDJnJyb2kEyJ5C5Nqj5dxkRx2ODzBmyZMyVcRAOQ7mTIcD52HCtpuG0QIJxzEqptfdbdBHlftDu4VT3yS4OAdPBJBntxwsr+quNcyR6iLTbHfJXI1WlottM2IyfECQQLcnyWNzoO4E4tcSM474yuDtVIsR0JOSeDA8wrFuLsaJPYgzgGIAzCltSTMkOHeJjPaf7LOytYHg9eOxjOMIMjm+cAXmx6WUTTS526IJaemL9AR3UvgEXi9xxJ/RYzXwHcEhpH0ni+PstDG5JMxf+5nnlQuOlmsaHt2vE4dgOFhG4NcMwTjryppadhBDGw9sRAsYMzHW6rqvIsDGb9R3UUqokEyDAuI7Z9FuZdtMfx9txeKDpa5pa4n5psc9ZsR14W5lBwEbtzZwYk3vu6hY2iC4kT5ev0yP2VazVXhp/p1t0P+Fdz24s5b4fNe8X4d6bUS6mBp6kW+GAGHwyN1PHBu2MrzD257m6rSNNSpSLqckfEp+NsD8xi7R3IC95YSBkEWAPaMThaKD7bRYxa1nNgyCYgiy7PH1GWPbzHQ5ulxveeX5dIRex++H4bU9QfjaHZSe4kuY4kU3f7QAdhmbRHkvLvbnsOtoqhpahm13BBBa4HBa4WNvqu9hy45+Hm8nDlh5daiIuRxihSiAoRSgKFKIiEREBSiIIREVHuJ1u3cHgg4HeYtA6C8Lg+oYlrQeYwY2jEm57Hss+rq2ILYO2TYZjEiZ6qrTucdzC2ZEN8U2ECSZsYkDC8bUfW22Vso+0yQbAGTNhOIzyI/RWlzgJb5xMCIEz9j6qpjQCHAQdsB0Zi3n1yuVMuYPC4ECw4IE9J5xA6LGX6bx3PLTp4icCRYWxmD5forG1I8Ml0nnPAMjlYfjH81p8VhE2jrIXJ2pa5m2DuaM3xxxeyzpdRdqGnBtJ4ngDr+8q17AdrpvIOIHIId1PdUUK8tLCcfKeSI/+32VlNxI4IiDeDzYfdGrAgxDTLZNm2tAmDzhc6NZu0Fp8Dz0mD5evos9MEYiSDDhefPiLrnUcdhbFwZOAM9rqGl7GzuD8EAt6GIBg/r5rmRBk89IzznlYmk7bO3c3FwJ4vPP3WhrsA5di4zHMeaVdNJES0m0bm/TielyqzWta8jvkd/RcnMk3NxzMX8lSWgwAIMmRgeR+pjlZYjTQ1BF5nIPcQMH+qvp1xEQZ/wC5H079ysT2WJB2uBG4RmwvHW5PGcK347hyHR2i+cxg2ytWsXGXw21KsDmCCY/Q5x/UhW0dWIki4PJIvF4PkusbXJdIuL2xmJBB8lfSDtpbwOeReYI6WTfdx3jmtV2tGtkH5SLi03+qq9oezqWqouoagB7DtF7XFwQQZaeeFnD4EFsG14F748v0lc6VcWMcQcyACYPcfL5Lkxz06/JxbeU++n4cVNIDX0xNajJOwAmrTbwTHzN7jFl8CQv1BTfMnkERHIk2H06f2XyPvn+H9LXtdqdMRS1BALgTFKpAi4A8LrC4ta/Vd/i6jfbJ5fN0tnfF4ai0+0NBU09V1GswsqMMOa7I/uO4sVmXbdIREQFClQiCKUQFClEEIiIPZqhO3cIPXbkx0PSyoo1KZbu3XLhILSLwfW4uuVb5i4cTky13BIPIwstMNc7dOY/6SHYHpHqvI0+syy79m9r4AcR/utIMjHay4UtQAHCYiRETudj1JwO6zh7Ws2Bu7dG3b8owLT1PY+WFwfWEmBBG0eIeJzCCQAcHzypYvzdiBBDXRInbAAEjEGP08lLtRtE7RBEWmO0n6LrWVYa1zSXF0i9jMxaM4xBC1UHbdzQCReA6CYm46cAeSxY5MatpMmHgQQcHnuD6W/utLtVAa9oMgwRF3DpYZ5vws2n7YAuCZgHO2IvAC5UnPjcSSOnS9ge/04UrWtrBVEm20E4HnFhmbq3Tv3RJn+YWniL+h+sLHV1AkkC3hJmTiSL+cJpX+ExIgkyHSZN7cDOO6ljU+m69w0cdPXyEKshxAAvFxNovaFxFfxAc2DZ/mIv/AF+hVjXQTuEAjOD0jysoJa8uvAJvHHn949FY9pc7oQRPWL8qtrdsk2IEgk8G8TgXR5u07rkZceTOTE8gKeStLvEwuPzXseoi/wBlxc4huJDvt+8/RUagumRAmzgYNo465+y4byxsOILSZZMiHC8Z81NMyOyZW3EB0Xt3HHrhHvvYyBk5BMxJtnF1i0lQRHy9B9JPOMG3+FayrIcAJJBF/DfaZI6DsjNxb/iglp2kxjdBtFp64VlCoDiBmwFjjCwU6hcBy7M25HS17/dX0QPmbnIGIFrFJ5cdxdpR1FiRFrxwLWicYV1HUkOgxucJIPlkdcLqaFa4DgJticEcn0/qtbCDzBaCBEXgyPp381yy68Ovnx/ar2t7E02uYadek10gw8ACowgRZ/JgC2F4n74e6dX2fUG7x0nz8OoMGMtd0cOnOQvcdK4SbwHWMHBPl+7LN7a9mU9VQOnqSWGIP8u0gmO+b3i1jELn4epuN1fDp9R0kynby/OqL6f3090naCpLCalB0bahGCROx3exvg+oHzC9PHKZTceTnjcbqiKFKrKFKhSiCIoQSiIg9Z1FOSG4IJggxtjIg2iBhYNO0glro2WBmSDcTY3Hbutf+pudzrG4hpBh3H76Kg0nF1nR1vm2PFiZgY+y8uX0+nyx9rqdXc4wGkgSCbbRJiQRYwcrMHkn5eI+gLg2exXKlQcGlxJlkAtDp2g98RfyXCq8teC4ZuRAjaee4sPK6izc7tPs6rw6AQWg4zIkngcXwteoqCCH8OtIiTmABf8AmM9lm07Gna5kh0zYmbYifTHRCyzg6NmeQeknnggfueO+XLLZFulbuPhd4eWjbie95uVe6raQQRBJHoBHU91goCCbzHIAaOgkA9Z7ri72gWv2vBA2lxjMWJjggCLq62kz15dm6XMljg4cgdR2+p7YXFg2gwYGNrv6/wAuPssdF25pJgA48OG4uO/1Vk+EboBk3AuAbTHUwB9VjWnL8tt9GoT1P0ECJsP5rTjorQ6zDz05m02PEQuqo6s7WyNpIAaSZjwxIPBmJ8itdasQJtibAyYIEiO+3CzY3vbWfECDwALG04AthTpqkDrBAieQDefqsra87i20wYEXJDbG3QLiAA0lrjIMRY3i9utgsr/t2D2+EgZbE5xxNr5JVL5gEwQHTwcAgTzF1ykyWuEFwFoII6kieZK4UrVNvANgALwLjyUTa+rdpfywXI5vEx++VNB7Qzc4QJAmcSAJk8xPouFN+wNAF4PXyxNxJnyi64tqAWLZkER0vkdOE2mq374ZBMyZ7x3U0KguAYeeehjlvOMHqs1Kn4TF9szN/MiR5+pVw2S3btFp4yODPkLJGcp6Wsqm4dFjF4mLx5Xj7q6gdxkESCR5EXB9Fm27pEAehBOVZSNxe/ItAAx9fp1VlZyx7NdEtcyYibkTaxvY9FtedrQW5FhcZEW+66kmSfDz64FpE4utD4BgCWvy2MFvy7YF/RbxcGWO12s0jNTRdRrUw5jvmY6cxkcggmxzIXiPvj7qVNBULhLqDnEUn9bbg1wyHAdhMGF7buDYqdZBEWbm59FXqtAzVad9GqPBUAmDcSfCZ4Mj1XZ4ua4X9Ol1HTzOb9vzki7j3m93augqmnVEtJPw6g+WoBFweokSOF069KWWbjxssbLqiIirIihSghFKIPUH1mF7hIkS+Ri2IjH+Fwq1muPiO7dAsCNpAuSQLmAbdVS54IIEb8NxZxixJ4+b1VenqhoLqjXDdDSAJDjHHS4A8l5Wn1GV9Nbo2uuCAG9txPEei4VKUbQ5+RuaRubIJBgSOI7fMstCrsrfCO0i24EyWiRYEcwJ9E1VV0OpbtwmIMT4XWmObE+ivx0W7dluGWgEW5At+hv+in/Ul+07S0OMBx8VxZwmJjBx1WIUD8NouBYiL3sSCP3Csa8lkgwd2+ItDvCQRm3RZsblqK4dSeP5OkwQCSAY6A/qFtq1wCAW7t3JPec95Hoqarw6xz4Q6wmwHhPaebKio5xAgNLqfWIMGQe959FEymmptZrT8MGWgGMiIAIBd0mVL/BDhInNyRHDhyDlUNqOL/GSd/8AMCJPae5Ex/lWN2lo+JwJBH8vrBO0Y81mxyY+F1XaI5IM4kGBAI+hIP1VuncHt2lscGxizocT0JsP7LBXeQWbh4XYO2GzuH6iM2stNGruj+Z0h2ZtncebqWaal2tBh275XCZHbIM/Vc6J2REm5E4tye57/wB1jc2KheQLTaTzJ/ZXJ5c1viktmSek3g/SyzY1K7Ss4lw2jIIHi+aTx1N/6rnpbyIk2kGRMTnouvpV3FwsBBmxNyBntMRCv02oIquIB6iLgjyP0v3WNNWuemqDc5twLiDBn9hXCrJg2yOQbCZA6YN1QGj4pDiIgG5kT4rfW/lZc6w7zewxaLiBgyAnlnw0f6jaA5v5gZ4EyeOuP2VzFKQC2xBvGYkT6C6zUHhwYeGuibcbdpM5883Vm6SC0m2eva3r6JpZWsvhwJMjFuTGJN1dSG1xcCXRm+QRyOsws7qk2iQSSODM8dMG3dczUAFvFDiCelrEHtIUS9+zZp64DpFhiY+30sj6o8Iu3xOjuCbnPZZqbxvhwt4Tj8w5HU2HmrRJJvuAOQLAgCHDvn0WpXDlj3WtJBdy115ve2JEXubLaxoY2xsSBwCJuM5CzO1A3xmABBGbTMYB/sgAaLCGmdongGR3i63O9cWXhT7e93Wa/THTvMEQ6m8CSxwaYI5LSLEdO+PAddpH0ajqVRu17HFrh0IMfsr9DUqnja5skc/9MzHXhfHfij7tivTOtotJq07VQ2+6m0RuN8ttjjyXc6bl1fhXndb09s+ceRohRd95IiIgQiIg9EABaGukNMhoAF/DcgnpHX+yro6yk+C55O2WiwImwkj82c5Kwa7UBzDeXSIINiTEwB1J/wAK2o0FgGQbu4MgxJ4yTHkvO+Pbu+kufdfqwHsDoEgWM32i/ByROZsuWk2vafCZbYTtLo3lxkDJiF1hrBpAEloAO2BttMuHW0+a7MatlYbiASCY63gDdHFh9SmWNkXDOWrX1XN8TQHU+kDcDYQRzwJ7rTWaTuEw07jES2HQYDsgXkkHg9V12sreEwTtzewImLAfmmVa6GUWyIBndJODt+WOxHoVx2OTcaSWhpqS4NB3NaSS135QZuYN8laC6kRIIFhcTLTBm1pGfXyXWte7bDh4T+YRDQADebArm/TbSGtLQC6bTaRN2ngxhSz7bl+nY1tQHBo2yCfMAgQI5bj985PaFQ7LNcNrnCPDIgEw5vkSOtyr6zgP4gxkCJIyHAHqBPqVm1epD3iBNoLS6fEB4STfbwOizjO7dcNNWL6QghwxAkmTBDb9h9lfpqxdtIcwYIDrE/8AhBwMALHpdRtcGwRBBLQI+aJxwe6uqjfdpAAdNxEScStWJKu0WpFR5IMQXAHreTI4stBqtb4XXYRLRIvuMmfKeeeq62hW2veRtE7d0WcYgnyublbm7fmPQ3DRAtx2ss3tW53jmGFr/hhx2kAy6JiYwLGDZa9IwtqRDchpJAwbf0Ko0lOXmM+Ju3IHiFuf2Vbp6jS0B4AIcIBdcCck+fr9Fi1J+3OuRusSOQBM5EgQOsDjCVKxa8lsubtHlz3vzfsqzTw8w5tvzE7ZBJBE2MgLjTreA4PETIGbDtgfVRWv4o+Ycg+fmR6+qtputva4Eci89v6rOxkkn5c7YF3CQCfqudi6CLEZnBixsInm8YWS1p9n1BNz1MAd8TwMKyrU3C4yYJE3ERJnuDaLwsNFwdO6IgcyQQbAK4mCA4EWtbM3BA8uexUv6PfdsbVAdtJkOAMBxlpvGP0laWNhvhMzIIPF5np+wsTq3i6j6zaMickEhcmVJ3EDkWnJdc/3TTNrcGiATI2gO3WvBiDGYt9la+SBwWyJ8xYSe0rGysSIA+WdxwYzPUxlXUnDbuE2v1sPLgdP8JGb9tNB7Q0FrjAHN4Pb98emmjVAM9YuMSRckR2+666lXLiWtIEwflPzRJv5x91axgjZJGwxIN+ZHcYsuTbis35eX/if7Ap6TUNqUSdtfe4tgANc1w3bY/KdwIHF18Uv0bqvZrNTSfptRtioIDoBgkQ17JESDB8wvz77V9n1NNWfQrN2vpna4foQeQRB+q9Tg5Pnj+3hdVw/x57nisihSi53UQilEH1NMXLeAGkeZbJPqsxqllV4aYAdbn8wtfI7Ii6s817d8O10jzJ8t2BEjFsR2wq9G8mpJyReLflaeO6IuD7dvCLPatEN8TRB2nk9HZ6rT7HqlzGgnIk2F4faURTL8IvH+dRUcQHgEwPhuHYl5BM+S0f6hxpEkiWBu0w0G7HEyQL/AFRFiuT26PW6p7XeF0XAtGM/qvpNKNwG6/hab/7f8BETm8Q4fyqjRMAeIGQ0nzNQtn0srm0gK4aBDXGmCOI6RwiKNVkqv2GptgbXCLC0ly3M/Ie8ekAfZEUyax8jHFlUbTEBxA4s48fQKdK6K7mCzRULQIGJNpyiLP2t9NG7+H5i9heTf9SrKboLmjHkOkoix7S+FWtqH4gZPhAMD7LXoGh7X7xMMMT2DoRFFRTtTBGd/wD8Sf1JWmq2ar2m4At2lpn9ApRSJl4Gj5T0sOkbAYjGSUrGHgDBF/Uoieqe4tpOJquk4aD9YVmicdvntnvY56oiQz8N2rO1zItOfRWagfxiOCBPof7D0RFrJxYtNN3geZxJHaL2XnX4z6dofpqoaA97aoe4WLg1w2z5SURdvpvzef1v+P8A681UIi9F4wiIi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714500"/>
            <a:ext cx="47625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17414" name="AutoShape 6" descr="data:image/jpeg;base64,/9j/4AAQSkZJRgABAQAAAQABAAD/2wCEAAkGBxQQEBUQEBAVFBQUFhQWFBYUFBQWFRUWFhEWFxYWFRUaHSggGRolGxYUIjIhJikrLi4uFx8zODMsOCgtLisBCgoKDg0OGhAQGy0kHyQsLCwvLCwsLCwsLCwsLCwsLCwsLCwsLCwsLCwsLCwsLCwsLCwsLCwsLCwsLCwsLCwsLP/AABEIAMMBAwMBIgACEQEDEQH/xAAcAAEAAwADAQEAAAAAAAAAAAAAAQMEAgUHBgj/xABAEAABAwMDAgMGBAUCBAYDAAABAAIRAyExBBJBUWEicZEFBhMygaEHQrHwI1LB0eEUcjNzgvFik5SywvIWJFT/xAAaAQEBAQADAQAAAAAAAAAAAAAAAQIDBAUG/8QAJhEBAQACAQQCAgEFAAAAAAAAAAECEQMEITFBElEyYRMVIjNxgf/aAAwDAQACEQMRAD8A8QREUUREQEREBERAREQEREBERBClQVKAoRSgIiIIRApQQiIqClQpUBFCKiVCIgLnSpF7g1oLnEwAASSegAyVo9m6B+oqClSbucfoABlzjhrQLlxsAux1+rp6eaGjduOKmoEh1Q8tpcspfd3NrIOp1emdSe6nUEPaYcJBg9JBhQq0QERFAREQEREBERAREQEREBEUIJRFCAiIgIiICIpQERdl7H9iVdTuczaymz/iVqrtlGn/ALnnn/wiSeAg61dn7M939TqRuoaeo9v88Qz/AMx0N+63nX6XSCNNTGprc6iuz+E3/k6Y548VSf8AaF1XtH2tW1JmvWfU6BziWjs1vytHYAKq7B3urVbapW0tM9H6vTz6BxUf/jDv/wCrRf8ArKP9SuiUojvW+7DvzavRN89XSP8A7SVLfZGlp31HtBjo/Jpab6rj23vDWDzkroEQd1rvbQFM6fSUvgUXR8SXb6taMfFqWtzsaA2eCbrpSiICIiCURFFEREBERAREREKURAREQFClEBQpRBCKUQQpXeD2fS0rQ7WS+q4At0zTtLQYIdqH5ZIvsA3EESWrMPbtVgIoEUGnigNjo6Gr/wARwz8zig56L3a1VUbxQc1gzUqxRpAdTUqEN+6tqeydPS/4uvY5wy3TU31fpvdsZ9QSup1OqfVduqPc93V7i4+pKqVHds1+komaWkdWdw7U1PDP/JpxPkXFY/antirqY+K/wssym0BlKmOjKbQGt9JXXhFBKKEQSihEBERUEREBERBKIiiiIiAiIgIiICIiIIiICIiAiIgLvvZVJumo/wCuqAF7iW6RhAIL2/NXeDYsYYgcu7NKx+wvZgrvcajvh0KTd9ep/KyYAb1e4w1o5J7FcfbntL/U1d4bsY0BlJmRTpNsxnfqTySSisNWoXOLnEuJJJJMkkmSSTklcUREQpUKUEIVKhAUoiCEREBFKhUEUqFAREVHIhRC/QtH3S0TJ/8A06PUksa6Dj82Bi2MrnQ9g6akNzNLR7/w2yJdJMxa5Nunkuperx+nenQ5X2/O8KYX6G1XsPTVp+JpqUnl1Jsmb2MSf8rOfdbSbNv+j04iBJYPFtg/Nmet7qTrMfpr+n5/ceAwohe6UfcfQDGma6RB8dQwczBdYlZtZ+HGicJDKlOAY21CQZmHHdJse4wtTq8N+2L0PJPp4oi9crfhZpnCGV6zT1Oxw+XJbAIvHPZddX/CciQ3WCfy7qRAiLyQ7K3Oo477cd6Tlnp5oi+t1n4d65k7aTaoAmadRpm4EBrodN8Quk1Xu/qqQmppK7AeXUngesLkmeN8VxXjyxveOtRcnsLTBBBGQRB9FxWmBEXqP4Q+5fxnDX6hn8NhBoNdh7gb1CDlreOp8lZNrJvtHm2m0FWq5rKVKo9z7NaxjnFxgnwgC9gT9F9FR9xdQ2idTq40tFkF/wAQE1tpMDbQF5JIA3bbnMXXt/tb2psd8Nki8yMTImB1Xh3v17dr1tRU07q00aVR4a1gDWkgxueB87+NxntCWarlz4phjuus9re1Q9ooUGGlp2GWsmXPdEGrWd+eofRosALz1SKFHClEREQpRQglQpUIJRQiAilQglFCIJRQiAiIg/So1Dp8Ltwvby+3CobUJ7YJEC4mJF8iPuuRcAesz6T1VQcO4vY+mfVeHt9XMWj4/hh14wQelrZlQa8AX7nnriVjzgweTcXtf9FycSRg7gSfp2Iyh8I0BhM82joYxzkWPquTmkDwukixBm3l/lUsq2HQ4nqf391LnkOve1iBPHEYNwfortLjdtN7SzPLTk+nFs2RlSWwTN/E1xgjoQQL/RUt1IFuDYnEdFxLwQCTbEx9px1V3GPhfbY6nMENsARnNuCf69FyfVgQXF0fKb28wMqikwW8QMiQDEZFlXTabgmYNjk5/wC/VRn4uHtDRUNQz+LQZWHV1PdcD+aN1us8r5fW/hlo6251J9Wk7Ja0tcwS4nwgiYgxE8L6ynqSH2EjqOQfp+5XF1OREkNBhu3IC1hzZ4+Kxn02GX5R8F7J/CkjUsNes2pp4Ljtlj3kEwyLwMS6eoF7r7r2z7dbRZ8KiAIEANsAALADgDp2WT3g9oO09MZgw0O4LQLX69l0/snQNqu+LXfa/hkY7/2C9T+eY4S7dLDpv7rMY+c9v+8bqLdwd/EPyN5AJu50HHbkrzuq8ucXOMkkkk5JJkkr2f3h/D3S6smrQqfBqOkmDuYXG8lhMiR0Nui8294Pc7V6IF1ajNMGPiMO5h7zkfUBOPlwy8V1eo4+SXvOz59EhFyuqIiICIiAiIiCIiAiIghFKIIUqFKCEREH6IeLTbPCo+NaCB3veBk/vos5mJLgbAZP26cBQGAxBxa/0+3C8N9frs10SCBFs5MQZn+1+xV7aYcbmSOvPeYnp6rD8YDJnJyb2kEyJ5C5Nqj5dxkRx2ODzBmyZMyVcRAOQ7mTIcD52HCtpuG0QIJxzEqptfdbdBHlftDu4VT3yS4OAdPBJBntxwsr+quNcyR6iLTbHfJXI1WlottM2IyfECQQLcnyWNzoO4E4tcSM474yuDtVIsR0JOSeDA8wrFuLsaJPYgzgGIAzCltSTMkOHeJjPaf7LOytYHg9eOxjOMIMjm+cAXmx6WUTTS526IJaemL9AR3UvgEXi9xxJ/RYzXwHcEhpH0ni+PstDG5JMxf+5nnlQuOlmsaHt2vE4dgOFhG4NcMwTjryppadhBDGw9sRAsYMzHW6rqvIsDGb9R3UUqokEyDAuI7Z9FuZdtMfx9txeKDpa5pa4n5psc9ZsR14W5lBwEbtzZwYk3vu6hY2iC4kT5ev0yP2VazVXhp/p1t0P+Fdz24s5b4fNe8X4d6bUS6mBp6kW+GAGHwyN1PHBu2MrzD257m6rSNNSpSLqckfEp+NsD8xi7R3IC95YSBkEWAPaMThaKD7bRYxa1nNgyCYgiy7PH1GWPbzHQ5ulxveeX5dIRex++H4bU9QfjaHZSe4kuY4kU3f7QAdhmbRHkvLvbnsOtoqhpahm13BBBa4HBa4WNvqu9hy45+Hm8nDlh5daiIuRxihSiAoRSgKFKIiEREBSiIIREVHuJ1u3cHgg4HeYtA6C8Lg+oYlrQeYwY2jEm57Hss+rq2ILYO2TYZjEiZ6qrTucdzC2ZEN8U2ECSZsYkDC8bUfW22Vso+0yQbAGTNhOIzyI/RWlzgJb5xMCIEz9j6qpjQCHAQdsB0Zi3n1yuVMuYPC4ECw4IE9J5xA6LGX6bx3PLTp4icCRYWxmD5forG1I8Ml0nnPAMjlYfjH81p8VhE2jrIXJ2pa5m2DuaM3xxxeyzpdRdqGnBtJ4ngDr+8q17AdrpvIOIHIId1PdUUK8tLCcfKeSI/+32VlNxI4IiDeDzYfdGrAgxDTLZNm2tAmDzhc6NZu0Fp8Dz0mD5evos9MEYiSDDhefPiLrnUcdhbFwZOAM9rqGl7GzuD8EAt6GIBg/r5rmRBk89IzznlYmk7bO3c3FwJ4vPP3WhrsA5di4zHMeaVdNJES0m0bm/TielyqzWta8jvkd/RcnMk3NxzMX8lSWgwAIMmRgeR+pjlZYjTQ1BF5nIPcQMH+qvp1xEQZ/wC5H079ysT2WJB2uBG4RmwvHW5PGcK347hyHR2i+cxg2ytWsXGXw21KsDmCCY/Q5x/UhW0dWIki4PJIvF4PkusbXJdIuL2xmJBB8lfSDtpbwOeReYI6WTfdx3jmtV2tGtkH5SLi03+qq9oezqWqouoagB7DtF7XFwQQZaeeFnD4EFsG14F748v0lc6VcWMcQcyACYPcfL5Lkxz06/JxbeU++n4cVNIDX0xNajJOwAmrTbwTHzN7jFl8CQv1BTfMnkERHIk2H06f2XyPvn+H9LXtdqdMRS1BALgTFKpAi4A8LrC4ta/Vd/i6jfbJ5fN0tnfF4ai0+0NBU09V1GswsqMMOa7I/uO4sVmXbdIREQFClQiCKUQFClEEIiIPZqhO3cIPXbkx0PSyoo1KZbu3XLhILSLwfW4uuVb5i4cTky13BIPIwstMNc7dOY/6SHYHpHqvI0+syy79m9r4AcR/utIMjHay4UtQAHCYiRETudj1JwO6zh7Ws2Bu7dG3b8owLT1PY+WFwfWEmBBG0eIeJzCCQAcHzypYvzdiBBDXRInbAAEjEGP08lLtRtE7RBEWmO0n6LrWVYa1zSXF0i9jMxaM4xBC1UHbdzQCReA6CYm46cAeSxY5MatpMmHgQQcHnuD6W/utLtVAa9oMgwRF3DpYZ5vws2n7YAuCZgHO2IvAC5UnPjcSSOnS9ge/04UrWtrBVEm20E4HnFhmbq3Tv3RJn+YWniL+h+sLHV1AkkC3hJmTiSL+cJpX+ExIgkyHSZN7cDOO6ljU+m69w0cdPXyEKshxAAvFxNovaFxFfxAc2DZ/mIv/AF+hVjXQTuEAjOD0jysoJa8uvAJvHHn949FY9pc7oQRPWL8qtrdsk2IEgk8G8TgXR5u07rkZceTOTE8gKeStLvEwuPzXseoi/wBlxc4huJDvt+8/RUagumRAmzgYNo465+y4byxsOILSZZMiHC8Z81NMyOyZW3EB0Xt3HHrhHvvYyBk5BMxJtnF1i0lQRHy9B9JPOMG3+FayrIcAJJBF/DfaZI6DsjNxb/iglp2kxjdBtFp64VlCoDiBmwFjjCwU6hcBy7M25HS17/dX0QPmbnIGIFrFJ5cdxdpR1FiRFrxwLWicYV1HUkOgxucJIPlkdcLqaFa4DgJticEcn0/qtbCDzBaCBEXgyPp381yy68Ovnx/ar2t7E02uYadek10gw8ACowgRZ/JgC2F4n74e6dX2fUG7x0nz8OoMGMtd0cOnOQvcdK4SbwHWMHBPl+7LN7a9mU9VQOnqSWGIP8u0gmO+b3i1jELn4epuN1fDp9R0kynby/OqL6f3090naCpLCalB0bahGCROx3exvg+oHzC9PHKZTceTnjcbqiKFKrKFKhSiCIoQSiIg9Z1FOSG4IJggxtjIg2iBhYNO0glro2WBmSDcTY3Hbutf+pudzrG4hpBh3H76Kg0nF1nR1vm2PFiZgY+y8uX0+nyx9rqdXc4wGkgSCbbRJiQRYwcrMHkn5eI+gLg2exXKlQcGlxJlkAtDp2g98RfyXCq8teC4ZuRAjaee4sPK6izc7tPs6rw6AQWg4zIkngcXwteoqCCH8OtIiTmABf8AmM9lm07Gna5kh0zYmbYifTHRCyzg6NmeQeknnggfueO+XLLZFulbuPhd4eWjbie95uVe6raQQRBJHoBHU91goCCbzHIAaOgkA9Z7ri72gWv2vBA2lxjMWJjggCLq62kz15dm6XMljg4cgdR2+p7YXFg2gwYGNrv6/wAuPssdF25pJgA48OG4uO/1Vk+EboBk3AuAbTHUwB9VjWnL8tt9GoT1P0ECJsP5rTjorQ6zDz05m02PEQuqo6s7WyNpIAaSZjwxIPBmJ8itdasQJtibAyYIEiO+3CzY3vbWfECDwALG04AthTpqkDrBAieQDefqsra87i20wYEXJDbG3QLiAA0lrjIMRY3i9utgsr/t2D2+EgZbE5xxNr5JVL5gEwQHTwcAgTzF1ykyWuEFwFoII6kieZK4UrVNvANgALwLjyUTa+rdpfywXI5vEx++VNB7Qzc4QJAmcSAJk8xPouFN+wNAF4PXyxNxJnyi64tqAWLZkER0vkdOE2mq374ZBMyZ7x3U0KguAYeeehjlvOMHqs1Kn4TF9szN/MiR5+pVw2S3btFp4yODPkLJGcp6Wsqm4dFjF4mLx5Xj7q6gdxkESCR5EXB9Fm27pEAehBOVZSNxe/ItAAx9fp1VlZyx7NdEtcyYibkTaxvY9FtedrQW5FhcZEW+66kmSfDz64FpE4utD4BgCWvy2MFvy7YF/RbxcGWO12s0jNTRdRrUw5jvmY6cxkcggmxzIXiPvj7qVNBULhLqDnEUn9bbg1wyHAdhMGF7buDYqdZBEWbm59FXqtAzVad9GqPBUAmDcSfCZ4Mj1XZ4ua4X9Ol1HTzOb9vzki7j3m93augqmnVEtJPw6g+WoBFweokSOF069KWWbjxssbLqiIirIihSghFKIPUH1mF7hIkS+Ri2IjH+Fwq1muPiO7dAsCNpAuSQLmAbdVS54IIEb8NxZxixJ4+b1VenqhoLqjXDdDSAJDjHHS4A8l5Wn1GV9Nbo2uuCAG9txPEei4VKUbQ5+RuaRubIJBgSOI7fMstCrsrfCO0i24EyWiRYEcwJ9E1VV0OpbtwmIMT4XWmObE+ivx0W7dluGWgEW5At+hv+in/Ul+07S0OMBx8VxZwmJjBx1WIUD8NouBYiL3sSCP3Csa8lkgwd2+ItDvCQRm3RZsblqK4dSeP5OkwQCSAY6A/qFtq1wCAW7t3JPec95Hoqarw6xz4Q6wmwHhPaebKio5xAgNLqfWIMGQe959FEymmptZrT8MGWgGMiIAIBd0mVL/BDhInNyRHDhyDlUNqOL/GSd/8AMCJPae5Ex/lWN2lo+JwJBH8vrBO0Y81mxyY+F1XaI5IM4kGBAI+hIP1VuncHt2lscGxizocT0JsP7LBXeQWbh4XYO2GzuH6iM2stNGruj+Z0h2ZtncebqWaal2tBh275XCZHbIM/Vc6J2REm5E4tye57/wB1jc2KheQLTaTzJ/ZXJ5c1viktmSek3g/SyzY1K7Ss4lw2jIIHi+aTx1N/6rnpbyIk2kGRMTnouvpV3FwsBBmxNyBntMRCv02oIquIB6iLgjyP0v3WNNWuemqDc5twLiDBn9hXCrJg2yOQbCZA6YN1QGj4pDiIgG5kT4rfW/lZc6w7zewxaLiBgyAnlnw0f6jaA5v5gZ4EyeOuP2VzFKQC2xBvGYkT6C6zUHhwYeGuibcbdpM5883Vm6SC0m2eva3r6JpZWsvhwJMjFuTGJN1dSG1xcCXRm+QRyOsws7qk2iQSSODM8dMG3dczUAFvFDiCelrEHtIUS9+zZp64DpFhiY+30sj6o8Iu3xOjuCbnPZZqbxvhwt4Tj8w5HU2HmrRJJvuAOQLAgCHDvn0WpXDlj3WtJBdy115ve2JEXubLaxoY2xsSBwCJuM5CzO1A3xmABBGbTMYB/sgAaLCGmdongGR3i63O9cWXhT7e93Wa/THTvMEQ6m8CSxwaYI5LSLEdO+PAddpH0ajqVRu17HFrh0IMfsr9DUqnja5skc/9MzHXhfHfij7tivTOtotJq07VQ2+6m0RuN8ttjjyXc6bl1fhXndb09s+ceRohRd95IiIgQiIg9EABaGukNMhoAF/DcgnpHX+yro6yk+C55O2WiwImwkj82c5Kwa7UBzDeXSIINiTEwB1J/wAK2o0FgGQbu4MgxJ4yTHkvO+Pbu+kufdfqwHsDoEgWM32i/ByROZsuWk2vafCZbYTtLo3lxkDJiF1hrBpAEloAO2BttMuHW0+a7MatlYbiASCY63gDdHFh9SmWNkXDOWrX1XN8TQHU+kDcDYQRzwJ7rTWaTuEw07jES2HQYDsgXkkHg9V12sreEwTtzewImLAfmmVa6GUWyIBndJODt+WOxHoVx2OTcaSWhpqS4NB3NaSS135QZuYN8laC6kRIIFhcTLTBm1pGfXyXWte7bDh4T+YRDQADebArm/TbSGtLQC6bTaRN2ngxhSz7bl+nY1tQHBo2yCfMAgQI5bj985PaFQ7LNcNrnCPDIgEw5vkSOtyr6zgP4gxkCJIyHAHqBPqVm1epD3iBNoLS6fEB4STfbwOizjO7dcNNWL6QghwxAkmTBDb9h9lfpqxdtIcwYIDrE/8AhBwMALHpdRtcGwRBBLQI+aJxwe6uqjfdpAAdNxEScStWJKu0WpFR5IMQXAHreTI4stBqtb4XXYRLRIvuMmfKeeeq62hW2veRtE7d0WcYgnyublbm7fmPQ3DRAtx2ss3tW53jmGFr/hhx2kAy6JiYwLGDZa9IwtqRDchpJAwbf0Ko0lOXmM+Ju3IHiFuf2Vbp6jS0B4AIcIBdcCck+fr9Fi1J+3OuRusSOQBM5EgQOsDjCVKxa8lsubtHlz3vzfsqzTw8w5tvzE7ZBJBE2MgLjTreA4PETIGbDtgfVRWv4o+Ycg+fmR6+qtputva4Eci89v6rOxkkn5c7YF3CQCfqudi6CLEZnBixsInm8YWS1p9n1BNz1MAd8TwMKyrU3C4yYJE3ERJnuDaLwsNFwdO6IgcyQQbAK4mCA4EWtbM3BA8uexUv6PfdsbVAdtJkOAMBxlpvGP0laWNhvhMzIIPF5np+wsTq3i6j6zaMickEhcmVJ3EDkWnJdc/3TTNrcGiATI2gO3WvBiDGYt9la+SBwWyJ8xYSe0rGysSIA+WdxwYzPUxlXUnDbuE2v1sPLgdP8JGb9tNB7Q0FrjAHN4Pb98emmjVAM9YuMSRckR2+666lXLiWtIEwflPzRJv5x91axgjZJGwxIN+ZHcYsuTbis35eX/if7Ap6TUNqUSdtfe4tgANc1w3bY/KdwIHF18Uv0bqvZrNTSfptRtioIDoBgkQ17JESDB8wvz77V9n1NNWfQrN2vpna4foQeQRB+q9Tg5Pnj+3hdVw/x57nisihSi53UQilEH1NMXLeAGkeZbJPqsxqllV4aYAdbn8wtfI7Ii6s817d8O10jzJ8t2BEjFsR2wq9G8mpJyReLflaeO6IuD7dvCLPatEN8TRB2nk9HZ6rT7HqlzGgnIk2F4faURTL8IvH+dRUcQHgEwPhuHYl5BM+S0f6hxpEkiWBu0w0G7HEyQL/AFRFiuT26PW6p7XeF0XAtGM/qvpNKNwG6/hab/7f8BETm8Q4fyqjRMAeIGQ0nzNQtn0srm0gK4aBDXGmCOI6RwiKNVkqv2GptgbXCLC0ly3M/Ie8ekAfZEUyax8jHFlUbTEBxA4s48fQKdK6K7mCzRULQIGJNpyiLP2t9NG7+H5i9heTf9SrKboLmjHkOkoix7S+FWtqH4gZPhAMD7LXoGh7X7xMMMT2DoRFFRTtTBGd/wD8Sf1JWmq2ar2m4At2lpn9ApRSJl4Gj5T0sOkbAYjGSUrGHgDBF/Uoieqe4tpOJquk4aD9YVmicdvntnvY56oiQz8N2rO1zItOfRWagfxiOCBPof7D0RFrJxYtNN3geZxJHaL2XnX4z6dofpqoaA97aoe4WLg1w2z5SURdvpvzef1v+P8A681UIi9F4wiIi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714500"/>
            <a:ext cx="47625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7416" name="Picture 8" descr="https://encrypted-tbn3.gstatic.com/images?q=tbn:ANd9GcQDLx79C5vGkxrNB3vXeR_QCihqZzNAS14hRc7gNabvIGdGm-9KWZQnWh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340768"/>
            <a:ext cx="1626865" cy="11521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83768" y="2564904"/>
            <a:ext cx="15121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lv-LV" dirty="0" err="1" smtClean="0"/>
              <a:t>Fertilizācija</a:t>
            </a:r>
            <a:endParaRPr lang="lv-LV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501008"/>
            <a:ext cx="914033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lv-LV" dirty="0" err="1" smtClean="0"/>
              <a:t>Menses</a:t>
            </a:r>
            <a:endParaRPr lang="lv-LV" dirty="0"/>
          </a:p>
        </p:txBody>
      </p:sp>
      <p:sp>
        <p:nvSpPr>
          <p:cNvPr id="17418" name="AutoShape 10" descr="data:image/jpeg;base64,/9j/4AAQSkZJRgABAQAAAQABAAD/2wCEAAkGBxQQEhQUEhQUFRQUFBQVFBQVFA8UFRQVFRQWFhQVFBQYHCggGBolHBQUITEhJSkrLi4uFx80ODMsNygtLisBCgoKDg0OGhAQGywkHBwsLCwsLCwsLCwsLCwsLCwsLCwsLCwsLCwsLCwsLCwsLSwsLCwsLCwsLCwsLCwsLCszLP/AABEIAPAAuQMBIgACEQEDEQH/xAAbAAACAwEBAQAAAAAAAAAAAAADBAECBQYAB//EADoQAAEEAQIFAgUCAwUJAAAAAAEAAgMRBBIhBRMxQVEGYRQiMnGBkaEjQlIHFbHB0RYzQ1OCkuHw8f/EABoBAAMBAQEBAAAAAAAAAAAAAAECAwQABQb/xAAjEQACAgMAAwEBAAMBAAAAAAAAAQIRAxIhBBMxQVEUQmEi/9oADAMBAAIRAxEAPwD5zHjohjpXaVbYtNmj2HleU2z20kAIRsXDMlkdkAlOYHLMctyFkvy8ttfK+zRBPZcdwzpW/sh40pY9rwAS0ggOFg12I7hXkJHUefyrRQHTq/lurVfwi/pSHILZNdC7Jqtt+1IMzNRJ6WbRnoTnpkxJIAGIxxFUFOQODuqLkxVFGW9qNFCC33Rc6OjflAifX2T3aEaplS8t2Qin8iMV7pFwpGLsWSB0o0lFYwG7Nbbe6syQUnsSir5BtQ3CqX2qlEhZZC4BDm0l39Vq8UqSixgYAAKBuyOpWVS6LtAmqKkFG5QpGwMTmvDbpe4limJxaDYTbdoWuWZ5UUrnqrWP/SmFOmLaNL1fn7ITZDe/VSXrzaZ7CaLFuyVfsteNzCNyD/ksucbmuiMWLMiWdzgATs3ooYVSldoTsmvpY2hOYmAVeMCwgpUM42KtargI2VW1JfXSZOxGqBym144jwHEtIDSA4kVRPQG14okkznklziSaskk2RQFp7EpC42RMjEe1rHuYQx30n+qutFe0ouRlPexsbnEsZelp6C+tLtug1FI4w59DYE7X2H3Vs3HDDQVdKgp0+k2uAS1SQRR/RG1gCqRMWQaHNIBJ6E9kbBQr8QeiD1TE0aEAmQjRUOIO2xV3ZJIo9fKqWq/KLbBbdj9EeC0wUDQXDV0JWx8IzwFihX5jvK5nI28TiAbE+MxtcXlpDz9TK8fdC1pBj0ZjlncDXHJY2H7UquQ2vUl6Wim1ldSuwqImgndeOx2RaAmFVgU3FxRwx3QaW6XPDy6vmvwD4SjNlMoXlqhtugiInoiPda9E8tXJ0BqxcspeDU0Iy4/dXfjEI7g0E9KjSjmNEyMUsFnujYHERcFDCArkIDgqIlIpMReymJy0eIcMjjx4ZWzNe+TVrjA3jrpZWY2UgOaDs6tQ80bCdO1wm1TLPcqTSl1X2AHSuiqvEphQsOE97S4dAhsmI67pjEzXR7DceECRhJJ8m68Lu/oK/gu5RSKWqtBNYlFmFGaUBpRQlaKRYTUitUYUBle2MEAucACdhZ8lNcTwTjSuieWuLTRLTY/BU3V0VV/RZGdjOaASNigNKdlyy9oB7JJWUjQ/wHgUuXq5QvQLP4Wv6a4dhl5GdK5gGsaQHAbAaXax3u9qWNwfismOSYnlpcCDXcFNYGh80Jn1CF0jdbqcLZq+ctPf3r3UJXZaPwJh5IZHPCGMe2Ut0yPH8RgY6xp8EirSj8XcUOq6j1LwGKNzpcV2qCwG7k7181E7kWneAw/CPZPTZLaQWnpR2P2KjKbTKxScbQr6e4UySB0XKuaQjQ/sAsnjHC3Y50ncg1VFdeMrmyvdjgRaWght9PsmMLIjgbDmSS82USOD4Ro1UQ5uwO9jY+ClT6BujkIMaHJilkn1xyaQMYNaQyRw+r5qorC4jjuAFm6X1JnGMaUN5zXVzZiyBwbpj5n0u1d+/wBtRXCcYy4264tAc7W0iQH6Wjq0Dv8AdVjJ2TXfph/3XeO6XmN2cBy/5j7rLawWNXSxf27rbyob3A2UcM4WyXWZJOWGtJb8t63Do32vyrRnwSUDH4nGwPPKJLNqLuvukHLR5LpHaWtJJNBoFkk7ABCzsCSF5ZKxzHjq1woi9xsrxaM8oiYU0r0iQUnsWgJCvqval5432T+NmMZDJGYmue8jTISbZXXSEGzkjMLVHKKJSrSNgoXCf4Wxj3hsjtLfKR07KwTPokeMfla1rnNb8wvYqcSifmSjCrNU2iyZut4Wx0b5NYBb0Z5WfCy691uem83HMoOaxz4tJbTLu+xIG57rQg9MRS40mTBksDmOe74Z9cxsYcdG92X1Xajag5V9LqhSaLHjx2Mex7cjXZJ6Fhql0fGOIsyMXHx26dMIsEdTsR+FiHgmRlNMziS1tM1EbX4TvCeHCBjXkMyA9sjTFb2mN3QOJA7FSbTHqjo4OGMxWMa+WOUTR6mj+gitv36+ywOISEP0x7t6kDekT016dbJHkOc9zHsZqjAApx3vV7dOnlN8KyJoonxNZGBqcXSaQXua5tFurwklCxozpnV+l8Nj4uTLDev+Jr6HTQoea2/dZr/TRZOHadMJl0hzqtovqW+EPCz3AMcXOBa3SKJBrwtp3qJ88fLAaCerye32Q1JuUtufov6o9LunJDaaWMHL2/3n3PYriszgDY4dUlNka42N7PsfZd3H6nmiYQWh7gRuQdwlXu+MIlnpsfTS3rXn9UrdIeDl+/DkvVEWI2OIY2svLBzNQcNyBWx6Hr07JDhfCLLWudpDuu3T7L6H6s4dzoS5jdbyWtadr0tGwA6nukfTPpxzog/JIayiWjVTtjVnx0Q3dDJrXojH6TGI0TsNOY4OBI39iuR9YxOna7Ke9rnOcAel7bCh4XQeoZ8vKZkPicXY0GznWAaAvYd9tyvnsoPkquK/rYko8EDGpgg1mrA2vdGd06IDgtidmdqitKVY1R632PakIFMKOZOU1zGMDAC3q7uUDZN8Gmia/wDjatOl27QHHVXyij2Vvjmf0pG65QasxAFcNVmMtXDVZskolA1GYFLWJ3HhIIdV1upykVjE9jxnwf0WlwuJ3Ma7Rq0uBII6gHcLUxy3IifLqjYYi0cs/W++7R4XR+lc2GIu5t7jY0LvsseSZrh8NZpbktDI/ldI7djfpb+PZbErnMxTiW3U1gDXDYOb1OoHodq2S2Jwh8GRzISHMfux7vpII3CU41M7muYSC4mjXk9goxVCyqXEVwcV5YDp0ggtNXuFp8F4ISw6hV9Fp+nsFzWfOfx4W6KGysjPOfeHNn09GTuPHX2TZ4JHWwArwtLId4SjZ90rdM5OTMyf06DZBI90tjcJMdh24HT/AOLojNQIvqlHZA7pXQ0ZSEhmcotLaABAJrt3WXxCZpbkv5RkugHBoAF7fj8JviUOsAhThyBradvd7FI3ZZKunz7h3DpZIcipuXHsXxaiOZvsK/RZM3AHuss3oWV9P4/wGM4+uFo1Ahzj/MfNLlDmlgvr2IurF7oxk18K2pdOHnySyIwlg67u7rJDNRAHUrtOKZ0IdIRHpDydLb1Fv/V3WccuOLHecd+l84EU0T2anaRbjIx/8ovalrhL/hCcTmpmFpIPUINJhzCojcWkOHUdO6umRcQdLyany3PDQ6qZ0FV1XuePC6wUJhi0IMIOj1at/CV6L0ZQkGKSGocVzugul1jmQ4UMZZKyd0zCXtDaMR8Hf3/Zc1g5rmWBvarr1G/KhK76XikdB6b4UJuZLrY3R2NX9l23pjAD4p7jD2PbV0NVt3th7Lic3jTp44GFkbBCws1MFF42+r9P3K770FmFjPmkAYD8zas0R9XsPdZ5tso1UbAY/GZ5tJkJIZs0Vp9t67pr05wgyzumN6b+UHz3THHKicAKIcbBFbg9zS2OET6WNA2Sp/0Sb5cUbRNbeAgOm3S/M337qHFFszJV9LZMyzppuqYyNgb8LmcqctcUknRfHGzXbn0qTTk/lY4fqI8d0eN4MlC67Am/1KRNlNEjUw4i4Ws3ilseK2BNfnsumwYG6auis7P4bzdvdVcKQkci26H5wjjDZd9QFlp7Li8/hofkcuN4bG87vIsNHuumigdDkAmMuZRAFkgOraift+6w+KcQ5OQ90jbDgTQ2p3hIvtlEv4cLx7hJjkLWnmAEgOANEDusQN0u6dD0XXycRLXOeytwRR7BZfEs34ktc9jG6Who0irrufdaIzDoZ0szJHC20AEDPiYB8qM2C72NeaQMiGgOm6eMlYsocM5zVSk0KUbLQmZ2grmQgMNvcSDrFgUa2opeAgfUL2/dVpS1B/AoI1bXAY4ybko0ehWTExP8MkDHGxajkfC0EbXF3QPmHIboZQBB89yF1sfCuW1ghyA10jSHEdACPpPlcG54LiaX0L09mRT44jkduDQbsDXkHysjLy4jIwmvc/QTqLXAX+ey7oQFjQSsHiHDRju145Lm9wbJCcxM5z6LkGqRKb2+fDciddX1pRPkaVltyy2ylZ8hzjfZFS4R9bs0MrNB2WHkwknVdKMmejZSWRk2ll0tCNDLDvsU1Gd7WVhy/MD1rsn3yFzr/wAEyQWbkEtdCnXMJY4jwVj8PFldTHDcRHSxSvFWjLN0z59/tFkMe1pJpp2FdT0CNNLPI8jlaXPGh2tvTX33/wAU96lxGQuZpcNWppafBsGyUbiuRG6duqYyW1of00hw6VX5WZ8ZsTTSaRyXEfRsscnLJb0BBB2NrA4lw5+O/lyVYFru+NcRaxhDD1O1m/yO64WdzppPmd8ziBqcdhvXXwuUulI21bG+FcXbAxzXM1WDv/quZyjZJqgStLiEBje5hLXaTVtNtP2KDllpYK69x4VoNJiSRmTY9C0T45v/ACIv0d/qhyA9CgaFqTMzVFWMvwPuiQOo2P3Xg0Xv48d0SGMnp2RbOSLsHRa/AeEvynljCwENLvncGim9QD5WbG1N4jg02RYWeTNEUbs/AC2KJ7HCR8l/w2AucK9gtLFhikhiMccrJGOIllolhNbNB6X02Wpj5UhbHnRRRRsjHLIB3dexJCtwvidAslt8UjzI+NtXqO939wDSiBydGk2WTGYBM0nUDThvYroR5SMBI67Wbr2K6DLy3vH8HW5oafqYR8lb0ViZGVEC0RtcRQ1atqPdM+ojFjUbSdkLJfQ37pnmW0EDqEpLjlwtChkzKzXX0RsHDDhblLcMudS3cHhrgF0YhlJJGczCAsBWhwz0XQQ8LN/damLwqlRQshLMkZnBsKuyN6i4w3GZp2JIP4W2YSxp0iz2HRYuJ6a1ve/K0yagQG7/AC2ratKkZ1NN7SPnmVL8QTZ26rR4T6Za7rLVtvtsfBXY43ovHj/qP5UcU9MRSMLW6m+CDf6jus88VdZrXlL4nR8ozeIct0rKDxZaHfbawhu4I74duQZGU52nTe49ytbi3omaM7DW2/qb1/LVh8Y4W7H0hzrB3regoqjapJ1TFJMV2nVXy3V9lfF4S+Vkj21UYt1mv0ROH5LNTWzajF3a00em1IDmk2GXRJ29u1rk6GaMuViBoWx/dcjuyj+5JFdT4ScTBYUVqG0IwCuyEQzWkBEa9QyQuoUmMjEdCWk1exHfcbhRdFkzczWvMMZbGImsYA4N1/xTd8x4P8y1uFZkLSC1xFNG53Orvslsj1m/LZoma0U3SNIoUuZdqYaH4SSj/AQtrp9VPq642tY14IIEklEtAO132v3QPhWZOSYoXgirsnbYWfv9lgei+LyRB7Hguhebe2gbNAdfsAtmLjOI7JkLoixrmgMayjbx39r/AMly+dJSjq3SHX8WaxvK07tJaSD13rb2WzhwMLdx1G1rn8fh73SxNeA2yNq30k9T7r6FDiMY2gBX6qkEZ80lGqMrD4S3rS1IsIBMNodFOpVTijLKTZDYwOgVwFGpQXpvZFC0wiglCMiqXpH5CCohHFAlKlz0CR6x5848YgZQs/Kx2u6gH7gFNSyJSSVec8xsxwZjZXBYj/w2f9oSTuEMb0aB9gtyWZJSzBD3myEZMyZcFA+AC0ZZkDnI+9llgZ8eARA0mkXlI0LF7TmZVBgWNpNveXdST4UFm6IGqUpFYxBaF0fAYX5hEWqKPQ1xDn7XXZYrY0/g8Hml2jY433rZT3GcOFuHcRdEXMJBokWOnXstvhmdC063UXg23/ynOHf2cyPoyPDQerWjcfldHif2cY7a1WfP9R9tXYfZUiv0zZMsF+kcG4w7OmGiPZhaXyA7NA7e5NLtnOS+JiRwN0RMaxo7NAA/ZRJKky5lBGCX/t8XApkXuYlDIoMq82XlNjLGNGRV5iVMigypP8hjesaMiqZUoZlR0yV+QxliG3SoEkqWdMgSzqM8zZaGEvPKkpZVWaZJyyqO5tx4j08yRlmUzSJORyZSbN2PGiJJ0HmqshQ1VI0KKOUlwyG6uyFFEutwvSU8+xJDO229fbsus4V6Eijov+Y++69pNni5MsIfp81xOHPl2Ywn3rb9V0PDfQ0shuR2keBuf1X0/H4WxgoABOMhAR5+mWfmP/U5jhHo6CKvl1Hyd10+PitYNgAibBUfNSLyQgZZTnP6w+qkGSeknLlJGbMWXL5n8HhgbH5cpKPyVmy5SAcledkyuRuh4xqnIXuesn4lR8Ss7ZX/ABzWM6oZ1mHJVHZKWwrAaTshCdkrNdkILp0LLRwGk/JS78hIOmQzKhTZaOAcfMl5JEEyIb3oqBaOOiZXpR71eRyXe5aIRLxiQ9yHqVXOVNSskUo+xCh0U81ZkmUhHLVpeQz5JeO2a5mVHZKyHZiXkzVJ52Uj4rNiTLSc2WsqTNSc2akc2zTDxTRnzFnzZiQmyklJkJKs34/HSNJ+UhnJWWZ1HPXaM0rEjUOSq/ErMM6jnrvUN60avxK8JllCZEbKleIHrNEzITpUoZlUyrljCoDJlXtaTMi9zU+g+o5zFQvS3NUcxFQDqGe5AeVV0iE96eMRkiHuQ9So96HqV1Ec7+XNQHZnusSTMQH5dLPoebHAjcdmpd+YsZ2WhPyUVjZVYkasmYl35VrMdOhuyE6xFVBD8mSgOnSJlVDKqrEOkOGZRzklzFHMT+sYe5y8JUiJFcSLvWEeEiIJVn8xe5qV4zjQMqgSpDmr3MQ9Z1DxlVeakxIvcxH1nUO81e5iUD1OtDQIw6RUc9BMiqXplA4s9yHrVHPVNaoohscfkoT8lZhyFQzp1hMakaRyFX4hZplVTMn9I2xpmdUMyz+cvc5H1DbD/MUF6TEqnWjoHYa1r2tLcxe1rtDthnWrB6WDlcFDUaxjWo1oOpRqS6nWH1KdSACrWu1DYXUpD0G1IKFBsYLl7mJcuVDIu0OsaMio6RLmRDdKmUAbB3SKnMSzpFXmJ9Bdz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7150" y="-1371600"/>
            <a:ext cx="22098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17420" name="AutoShape 12" descr="data:image/jpeg;base64,/9j/4AAQSkZJRgABAQAAAQABAAD/2wCEAAkGBxMTEhQUExQVFhQWFxoZGRgYFxwXHBocGhgYGhoYGBgaHSggHB0lHyAcIjEhJSkrLi4uGB8zODMsNygtLisBCgoKDg0OGxAQGywkICQsLCwsNywsLDQsLC8sLCwsLCwsLCwsLCwsLCwsLCwsLCwsLCwsLCwsLCwsLCwsLCwsLP/AABEIAK8BIQMBIgACEQEDEQH/xAAcAAACAwEBAQEAAAAAAAAAAAAABAMFBgIHAQj/xABGEAABAwEEBwQGCAQFAwUAAAABAAIRAwQSITEFQVFhcYGRBiKhsRMyQlLB0QcUI2JygvDxM5Ki4UNTssLSY5PiFiQ0c4T/xAAaAQACAwEBAAAAAAAAAAAAAAADBAABAgUG/8QALxEAAgEDAwEHAwMFAAAAAAAAAAECAxEhBBIxQQUTUWFxkfAiMoEUocEzQrHR4f/aAAwDAQACEQMRAD8A9xQhChAQhChAQhR16zWNLnENaBJJMAcSoQkUdeu1jS57g1o1kwFktLdtAATRDQwZ1avdb+USJ5xzXneme2PpHEtvV3DJzzdpj8DAJPglp6mK+3P+B6loZz+7H+T1O19raI/hB1U7u63+Z3wlZPS/0hEGPTNZ92i30rhxcQQPBee2mtarT67iGe6O43oM+ZK+0NENaMQY3DDlMT4pWepfj7HSpdnwXT3+WL20duJJ/wDlP3mpcHQFKnto/wBmjVP/AOh3wC+UNFjMtLW/eut/XRd1bPTB9anzcP8AiEDvhpaaHAzZ+3lVvs2hu2Kt+P5la2X6SbvrVqoH36IcOrMVQCxMPszhm2HfBJ1tFtzGW0ZfmGYVqu0Zlo6cuUem6L7ftqYA0ah2Nfcd/I7NaKx9o6D4BJpu2PEdHZHqvCquhgcct8Xh1zCno1rVQECoXN91/wBoxw3TiOAIR46trqK1OzIP7T9Cgr6vF9C9uTSMPv0TumpS5tOLeI6r0DRPbGnUaC6HD36Rvt5gd4Hdim4aiMucHMq6OpDzNQhL2S3Uqomm9ruBB6jMJhGTT4FWmuQQhCsoEIQoQEIQoQEIQoQEIQoQEIQoQEIQoQEIQoQEIQoQEIQoQEISOmNJss9I1HydQaM3OOTQqbSV2XGLk7I60ppKnQZfqGNQAxLjqDRrK8o7V9si57gRfe0m7SB+zp//AGO9p+0DwSPbPtNVLyJ+3c3GMqDDkxn3ztz8IzejLFejVvPUnjvXPrV3L0+cnc0miUcvn5x/sjqurV3zVeXGcBk1u5rMlaWSwBu8jPYPxO+AXbaABAAMDID1nE+Seqsc261gF85bAdd0bBrcdeSTcnI6aSgsETn3In1j6oiT+VgyG8qR95ompUbSB1uxceAGPRKvtV1xZQ71Q4VK5xx91giDxyTejdCXjedLnHMuxJ5lWooHKbtfgiY+iBN2rWOonuN6Z+Cnp2t+TbPRA3tn5K8ZomAMI2J2zaNBz1LagwEqkOuTMvtpB79mpnew3T8UMq0Hd4PfRd99sjmRh1K0tq0c2JCgqaHGcKnFlqcemCtdYnEXmta4e9TMg8WnA8lXVTBuxdJ9kg3TwBEgqydoosJNMuY77pieKlFW0tGNyoNjmweogeCrYjaqteZnrXY8JuYbD3h1GIVV9Vex16mXMdtY4g9QRK1xtDP8Si+kfepmfDZyK5ZoxtQH0VSm+cwe4ebdu/BZSa4Cd7F/cVNj7VWimR6Vjase1/DqDmNfILS6O+kJoP8AGqU/u1mekb/M2T4hZ+06Lc0faNewjIkSOF75yoBo8OHsndGPTWOC2qsosHPTUaiueoaP7Z3xIbTqjbSqCf5T81Zt7UUvaZVb+Sf9JK8VfoUZjMbDj0OK+URaWGG1qw2C87yJR46uSFJdmQfB7aO1Fm95/wD23/8AFcVu01OO4yo/lcHO9HkvHm2i2nD6xU6N84UVaxVn/wAWs87nPMH8oJ8lb1kjC7LjfL/c9I0l29FPAvoUz7suqu5tbEKpf9JI/wA8crO74rGDRDRkDhsb8SunWIAxdcOJYB4oT1M/FjMdBRRs6X0mN11m86FQeRVto3t/TqGBUs7zsDiw9HSV5i+nqAp8CWz1aAQoTYWuwcLu499u2Q5uI5qLUz8WSXZ1J8HuVHtJTwvtezfF4dW/JWtmtTKgljmuG4yvz5ZW2mjjQqPDRqa4Pb/KcPBXdh7Yua4emZBH+JTljxvLDmOB5I8NW+onV7MtmJ7chZDQvasvaHSK1P32YOH4maz0O5amy2plRt5jg4bvjsTkKkZ8HMqUZU3kmQhCICBCEKEBCEKEBCEKEBeVdvO0neNRvebTJp0W6nP9p+8COg3rd9rNJehoEN/iVT6NnFwxPISei8M0vUFa0BjT9lS+zZ/vcOYPJoSepqf2+51Oz6F3vf4/n/XuJ2SyuebzyS5xJc4nEnWSdSuLKYxjCboG0DHxMJKnUklrfaN3g0Yn9blbUKUC97jBH43nPl8FzZO7yd5LarInpNuy4nvZE7CfWj8LRCW0pUcGtYyRUrTO1lIYQNhP/JTWrC5TGUweYBPhh1QxnpLZUJyYQxvBoE/1XitRQGbu0SWDRt1oAEDgtTYaODSNmK+2OgCDOQTDaUGQO758EWMLZFatXdgbFHKMl9eWtidf6xQ1pLTGepTUaUgBxBPijWE2/EWFJ17E4bsFI2mZicMZ+CYe5rTdgmNa6DZmMRCuxneyuFC9jEHUVO6zNOpOXQGTsCVdTcQ3aVW0ve31FbRoobFU2rs+06sZwIwPVaaq6IBByzUdalrP7qnBM1CtJGRdZbTSJu1C5ux/eHzULm03Y1bMJ96mY5xI+K1zqKgqWWcYQ3AOqyMu2nZxg2rXZuc0vH9TT5qOpZaRytbR+Qt8L0eCvqlnGRaFC7Rw90dFlwCqp5v9ijNjo+1ahyaT8V36KygD7eo6Pdp/+KtRo8R6o6IGjxrA6KbPIvvH4v8AYp3Gy5XbQ7fl8QvrH2UZWaqfxPjxkq/paOGzBdDR42a1NrI6i8X7lC6pRIwsjxv9IUsbLZXGTTr0idYdeHx8lrm6MChGi2u1K9jMqqlw37syzdAhx+xrsefdf3H/AK5BKW3Rr2iKl5p2PhzT+F+MFai16IZOIS1+rTBH8Vh9l+PIH5ysSgFhXl43Mb9XqUiX0nOY4e6YPDDMdQtHoDtiQ4CufRVP85uDTs9I3IeI4Jo2BlVt6z4PbnSdvzAOoeGGpZ/SFmbJaWkEZtODm/MKlJxCSjTrep7HoztC1wHpbonJ7TLHb51eW9XoM4hfnvR9vrWb+G+WHOm8S07cNRzxHQrY9n+29NmBf6E66dQzT/K7V4cE7S1XSRydR2c1mB6ohUVi7RBwBczPWxwcD1hW9ntLXiWzzEJuM4y4ObOnKHKJkIQtmAQhR2msGMc92TWlx4ASVCHm/wBImlofWeDhZ2XGDbVqRjylvQrzWwsuDeMPzH5BXfa+1lzaU51H1K7+Mw2eBceip6FPCNYHi7ALj1Jbs+J6jTU9kbeGPn5GbFZLridZa48sAOquqbbxa0e08nk3AfFJti9UjINjxTmjz3mHZTcecuS/LG5YQVINRrozeSOd+PDyXzRz4tFYj/Nd5qao2GMOxrD/AFOHxULKX/u6o1Etd1Y0+coq4Fuvv/BtLE4a8k/JJkYtOrYquwTIaRq+IVrRgAwmYnNq4Z0aUYjIqNhaTvwVlTbjB9U5eaWq2PvFb2gVNdToObr/AGUlOmBlkVA2jBxU1nicDxVowwtBlr2jMBFGIXRAknLFHooHAqzN8WPlZsgn9YJYnVOKcZiD+tiUq0CHAjZ4qmaj4M+VGmMM9ijpOE7CpLRIyzXTmzqx1qupq+CKpQB3HUo6dDAjWFM3HDWF1QdjHRSyJdpCVOmDMb119XwTNJgAPE/NR0qsqrG9zIKdKDCKtPA7sfmm3NxBXNJuJ3hVYvf1OC6WHgubLT7reQUlnpd1w4qWiMByVpGW7XILXQkKvfYyVb1yYXDWwqaNQm0jN2zRDgbzZa4ZEZpSvaKdQXbVTEjAVBh4jFvDJa1rSQZ2lIVrM18ghDcPAPGrfnoZW0aDdnRe2o0jJ0A/zYtd4JF2in+3Qdh92+ORbiOS0Fp0NdxYXN/CSPBLTWbk+fxNx6thCcBuNV25uVNjsVx32ZqUz928B0w8VueztrrN9su1d4T4qosturT3m82uPkZWn0Ra3SMXCcwQD5I9DDFNW7rKLz09X3R1/uvqclC6NvM4t14H1UfbSvdsdXa+GD8xAPhKvFkvpEf9nZ27a4PRj1iu7U2F0sd1aK8zyPtK+9aLuprKdOOPfd5hFESCdr2ecqHSZm11j/1XgcQ0D5JmzswI2Ob5NXJmempcDVNneq8I8CmbGe8zi9igOBqbypaGBmcqjXciChINPKGWG9TaNtJ3Vjg9dWoRXpuH+JTB5tMH4LhjiwN/6dQjkZ+QTdppB1JpbnQdPGm75YfylFi74FZ4d/nzgvrDVmAcwFZ2V8Z5Kn0c0GCM1d2emSIjHFMREKtixsru7GcZT4LmzVb0T6wwO9UlktdpH+De7sj2CHXSXMjGRqB2xnmp6FtqmoPsC0XoJJOH3ojIo4m7Fg4F0jWCQuaYgjDFUdXS9ZjjUezuucGxBABugmSAZg3hhj3ctsrdL1KrC6myHBsgQSZvCAcBm0zhlG+FW0m4vXiWOUlN/dg7YWdo6VtMNmznDB2qSQ3HXABJymYTA0xVJwsryDrvQBnicMsspxOzFasZuWjHQoaYLTEzvUGi7U94cXtuG8YEasInxTbKwdkctyybyRWdxgzidSgdScDOMz1UwqSTBd+y+Mqlww5LJtXTuDTexyO9dBuM5H9Sl6j6l113F4BIB1nUCeKSdbLS299l6RubSYY44Nwc3iTiNTTum1ky8MtwM+aipsSmj7ZVe+66mGCCcTJADoEjfmNwdsxtC2FLFbiNwyOqFywd5TuIOCXdgQoyImYzNFIRPFfaWcL65viVZRA9sqObx3BS2gwIGvyXdOlDeKzybTsiAthp6ostnTDmZbAgYARx5qWJuxgWrNDW+CUqUAW5BWD2XzOoKGoQqaNxlYTsthxk5rQaJswmdgVfREK50WIJ4IlKKuD1E20ywQhCcOeCyn0gMllnOyuPFj1q1lO3NTGzN++5/JrY+KDqP6bGdH/Wj86Hi9odNprHZWeP63j9cE7Y/Vf+IfBVoM334kufe6uJ+KtLMMT+MeDQVypnpYYQ88yHfiH+1F3uzu/0mfKV1T9UTrcT0H9lwKmraTHEH9DmhhHYcJDiRhFRoIOxzY+IHUosttLXRkR13tO0eSrXPgR7JMjcdk7Qu31MQT1+fzVmLJ4NPo6q0AFrpZ7utm6NYWk0fXmMR5rz6iwzgcdR37HfAq0sekrpl0gx7GDuN3JyLCrbkUrafcsG8DoPxS9iaXPrd6BfEf8AbZgFU2LTZyMVWjYLtQcjAd4L7ZbfSqPqy+6b4gP7h9Rm34JiNWLRz5UJxeTSCi0NIJnWUvQtDcgEjZdJU3Pc1rrxgXoxGGGeUroyJjM7Frf4GO7axIbr05bPNDn9whuoFcsqyIOseKjZv1KrlWIaZhh3gqahS7o3fJQgZhdttjWiC5ojeFV7cm5JvgKY7q6pMgDckKuk2DBvePh1VDadL2k1iwFrKbTBcXBs7boGO3ErDrRiEjRlO/T1Nm0CcktaZ9JTH3if6DgVSsrg5PqO3guPPAZKst+kq7KlI0yXNF6Q5riZu6nERlOHirVa74Mdx5mzrMB1xsUPpXNbtI2rP0O0LyO/cYdhB88lPZO0F71mbsDBwMYZyp30TSoTXS5bNtQdg5paVOGzhM8VV0tIU3xm078uoTFQB2LXDDIgrSmmU4Z8B4OORzXTnFKtqOBAcJG1MsLTGMbitJg3Gx9rAOiMxq5rum7CN/go30JxGalp03tziNa11M4sSXCOnyUbmdPNSVrSBs/WxV1ot7GiSeqjaRUU3wNz0yS73icSqypbXP8AVBjfgPmvjaLvaPIYDrmsN3DKCXLLI2sThmrrQ7XQXHXhCyh0lQpGC9s7G4noMVd6K05ehrWYE4E4ZolJq+QVaMmsI0SF8QnBA+rz/wCki1FjnEZss5u/iqOLR4gL0BeX/SZUDqjgDiDSZ0vVD5jqltU/o/I92er1vx/wwFGgLpaNrQOQCdsrcfzO/wBJCjpNiOJPjATVjb6o2g+bh8VzGegTGB7A+75/oqK0sOBAyJ83Ka7BHADxhShue4rFzaQqIMzkYzylcmz6jlq/umzTGXThmuxTPqnl8lW41tEqct3xmDs+PBWNNt/frG3iCuAwg4jntGRUrrGRi09MVGzOCF9OoMYmNmB+XklxpUkvDn43hg4d71W7sU5VNWDcd3thEzuBhNaCshql7nEGHjJombjNcSt04brga9VU7Nr0GezlKo2Xglt7aBj4YBaB1esBjdjeP7r7TowNfSUtbazmtJEcx8U4koxORJupO75Ia2noMQwnjHxSDdPvq1LlN1IO1x3iB1Wb0m1tV5ApXjOJEiTyTGidEeicHOpOAxwbA1zmSSUpUrwX9w9DTtK7XuP2u21vShrjLMATegk/dYNm/NNust4XWsqC9hJN078cI1p/R1eg4w3uvygiDriXb13pcPbJY2Ts/ZL1KySuskzuUbWEqOhQ2mQ91xjRN1riSeNQ/DqubDoyG3mG650nEAyMMyczkrJjXVLOREHDA7oJHNK1mU67LpkOaQYJIiM+IzCFOrJpNYRcZSzfxyfWW51N7W1ODXNJAx94ZHzCmr1D6RgJJEvxmc2nWd6Urfav9Ez1WEXnEyZ1AK/bZwWt4ZZ7iiUpScbsHW2xtjJSaZ0j6Fl8y4jCNUzlsP7ruyejrMZUuM7zZ9QSDxTlrosLYdB2gjJV9O+RFMS3bIAHBEu0aioyhjD8SU6Pp3oGE7DAO0AHWuRohhIIcROuI6twPivrLV6MhlYOZJwdEjqMlZtfjIMwOu8K1IxNSiVTtG2hnep1QNxDoPIkrl+lnsIbXZiZxbrjcr2rhGN4frBQ16LHdw4gk9eKJGo0CU78idHS0RAqnZ3fiTC6OkazshH4jJ6N+aUs/wBnVNJ2WbTulXRqMpMLnkADMnCE1B7lyYnh8FeyhWeO84gbhH91xajZ7OL1V7eJM9N6pNL9q3vJbZmkD/McP9LSPE9FQtssuvOmpUOs4+axKpFcDFPTTl97si/tXa693bPSLvvv7o5NzPgkqjbTX9eq4DYzuDwxPMp7R2iQ0C9mrJzYwCw3J8h1GEMRRXaL0Q1hjCVudA2MTiMsR4Kn0fZYzzWm0S3PgmaEc5ENZUunYskIQnzknFV91pJyAJ6Lw/TFsdVrPcZmcfxPF5x5CG/lXrPa3STaNnfJ7z2lrRrxGJ5BePlsy45vcTyJ/boufrJ5UTtdl07Rc2L5ugZSOgH79E9Qo4M2hpPjKWsdKSSMpgcMh81dWenPDEA8P14pFs6tuotXBnkY8/Ndax94Ju3UjeblgHHkJ+aiszbzKR+7r23f3WGjangga3VyneMk7ZKEiDn5EZclI2yyTyx8FYUKOBdsz4q4RuYq1VbApaaBqUpZhVa4YHaDBHSei5p030g4VabmhkFzXDFox7zPebvGS7rFwcH0gS513ujG9eMA8ZwW7Ng+sU6D3i64AXgRmMLzT0TFOl3l7coSrajurX4fujE2mi1w7pBwkRmVUWK0VKVSoWEQ54kOwB7jcpC9J0j2cpuDnU2gOzDfZJ4ezyS+g+zrGOeXlznNc3AwRNxh2SVuOlqKWPcB+upOGc+RUWJ1Sowv9HIGtve+E9FmdKaUFR57xbTaccfWI3k90BewMYGiAABuwXiPamlTq2qt6ODTLyYaBBIjVsJ8yUarpZSSjf1F6Gspxcptegse0ABIpteRrugU28LxMlOWau94Dg+oHHUXEkHCMNY81FZLE3ZntxjlAhWZshEObi4DEDlkh1ez6cYXism6Hacp1LTSSZ3RrF5uPwf7LwI24OAwV1oe3uePR1PXbPh+vFZyiWjFs4OBOqM/jjyVpb+7WpubhJElcZx7uokuGdSpGM/p9vwaZrpgCAI722flvSlqsFN3rweCi0hpdrGXjr1ZddypWacru7wpm7uDeonEphyjHkTpUKr+pYNDTotp4Nbh0U5qw2cBO04pHRelWVRjgdi70zZ3PpkNkObBBaYktIMHcYjmrvcHKD37Zk1psxLTlx2qPRT2llyYe2fPUvmjLX6RuIIgREREZhRW+wtf3ogjJwwIULSs3CWCfSbR6F1+JAMasdSX0O4+iEjGEidFzN5znRtMop6WDagp02yAROE5nzU9Q6p3g4xz1LljgPWjkio7IHVjyUFWsMdeOJ2JOrXnMknLA4YHJbuAULkenKwD6bzAIcJOXdzM9J5LL6a0o60mcfRg9xu37x3+SNP2v0lT0c91vrbzs4DzJ2KChTwnZlxRd1lYco0UrSYxTpwBGe7arrRWj7okjvHwUGjLOPWdjsHxVuCpCPVm6k+iO3OgnwU9ls+s5qGiwkqxaUZIUnK2ET0hCudF6+CpaIxV9o2nAnUU1R+452oxEdQhCbETzDtO+rVb6d7SaZddmQGjEwMTq81kbZXvOusIOEOIy/C07NpXrP0gBn1J7HNDr7mBoOAvXgQ7DZE8l5jYLMCHvjCIbzIE8yuPqI7J2vdnpdDU7yle1knZH2w0o4avIlXDKQFwbnE9RHgkzg0ARqCsnO7wOxp+HyS97jU7lroOysq2lrarbwAfdzAkFpg7RG1VWmKIFasGC61j3QBzGG7M81oOzDw60NI107/CZafh0SPbOyPZaHljMKtMRGt5dB5+r1TUoXo38zn06ttRt8v5I6bAZ3U56wvloqQXNGsAqIAy9uRuNHml6b/UOuAD+Yfsl27YDqN2d2IG9TAiRVDJOoFzXA9YXqC8qtQu5nuvbPBw/t5L03R7iaVMnMsbPG6JT+ifKOd2lH7ZepJaal1jnATdBMTEwJzWY7PdojVtD6ZDZf3+77MNAg7TgtUROBStl0bRpuLmU2tc7MgLoKxzYuKTujG/SU2qH0HCq4UngsLGuLZOJkwcQRhG7esk2w6rsYxG/X4L0jtP2bdanse2rcdTa4AFt4SdeeCz57I265edaGXx7DGA4TnecBJ1xCpuyB7bsqrO0hoB1btu9W1nphw36tWCQItDMDcqgayMR+IDEFcl9pqNuw2kCIJbMxsk5JV62ildyGVo6t7WK2sL1orFmODWN2Fwz/dP2nGrTAxDGku6QPml3hlLu0heflOpuevWcUVIp03uc43jrOvPD9bFw61Xv6veWwuD0Gno93TUfmf4ORNaoXOxbTODdpzSFh0/6S0OpiA3UThBGYhPCzOFnIa8seQTlJJ2QszR0K+m6XDGLx8cwlYqFTc5PyQyknhcGptbTTd6Wnq9YA+K0mjLYalORnHUKgpN+zgtju9cM8F90BWcaUgQJjXjkSRHBa0k27xfQXrQ3wzymaVndgkAHWl6tsaHBr3AF2AB8Mskvb7YKbS8hzgDEAHPXhsVfabAyq9jj3XSCAXHHXh8k055suRanRTzLgt7TVDWmTu/W1UlN4pS9rXGZJdAiPe2pu3HASS4B3e3A/2UFotDDfuvLy9paGtGAnI7uKHVnJNKKDUo2XryTemIaIkzOM8MYyVXpfSNwAN9dwwGz7518AobfpptNgpU7rqgEE5taRv1ncOapqNMkySXOOZOezHomUrZZuFNM6s1CSTiccT+s1YWWgXnYM/KFzRoYAalcWWmGiNcq0rhZysiSztgBP2anOJUNGlKtKTICPFClSR9ZTAXbASUMbewCco04EIqQrKViShSV5ZB3QkbDSk4q0TdKNsnOrzvgEIQji5ne1ji+5Ra2XHvScbuYF0a3HHhmsv2k0AbNZ6b5wDwC0fgdE84XoxoNLg+BeAgHXCoO31Ytsbo9pzW9Tj1y5pOvRTUpy/B0tJqZKUKceL58zz2y05AB1eeQVvQsjqr7jT3nQ0bsJJPAEnkktF2UvcGjMloHEkE9B5L0PQGgxZwS43qjiSXbJOQ5JLT0HUfkdLWamNL16C/ZPRLqDXB47wN1rtrRsOw5q8q0GuLS4AlpkTqKkQutCCjHajz9SrKc3N8syXaLQha51dhwiXN1zIxG7M9VlqfdrFjsjiOBaTh5cl6q5oIg4hU+nNAMrsbdhj2eqY1e6dyUr6S/wBUB/Ta/atlT0uYa3U5YL3q3mk6iDtB35L1Ck0AADIAQsHpHRlVpDDTc+O7LWyHDCDyK2eirUalNri0tdkQRGI2TqVaRbZSTL18t8ItcZ/cbQhCfOWCEIUILWnR9Kp69NjjtLQT1zWb0z2EpVTep1atI+6DeYfyuxHIrWoQ50oT+5JhadepTd4SaMIOx1emO6+k/iHCfNUfaCy1brhUpFpEd5ovNkazry2r1dL2myNfxS1TRQa+nA5S7RqRleeTyexaYpuaL3dcNxI3kEakx9epzIM8Gk4LZW/snReSTTYSc8IJ6Kv/APTNOn6rI5n5rkz7KszoR1tGXiZd9nq18Gi5S2nAnlqVtZ7CGNDQcAMYd/bBPO0ONnifmlLRojZI4Ej4osNLsVkalqN+E7I4r1ImTeGExsCqbVphgfN0vLdgEjjiBgmqmidsniSfMqAaL1CIV93Y3Db1IX9op9h0jeAPAk9VWWi2VasjCm33WYT+J2ZVrU0SF3R0YpZhUqcclDQsCt7JYI1Z/r9cVb2bR0atyep2JbVNvkxOulwVX1YAjy/XJT0qMlPmyqWnZ4RFAC6p8oUIU92SumMlNU6SIoi06hzQpdU5SZCKbFMTCKlYVlK4zZHQcTgnAZyVPeJVpZmENAKYpy6C1WNskqEIRQILM9rWvrXaDGOIBD3OgxhOG/byWmQsVIb47bhaNTu577XsZvspoM0pe8Q4zA1icyeUDgFpEIUp01CO1FVasqsnKQIQhbBghCFCAhCFCAhCFCAhCFCAhCFCAhCFCAuXMBzC6QoQXqWNp1Qlami5yKskLDpxfQ2qkl1M/X0WdiWdos7D0WpQhvTxYZaqaMkdHbl2ywblqHUwcwFy2i0ags/pzf6tsz4sm5dizwr/ANGNg6Ll9EEZRwV9wZ/UGe+rrn6v0V99SbvSdehDoCw6TQSNe4nQopllI4BMCzEakxRs4EHWtRpsxOquRN1EiJXxtEuxAlWFaiHKRrYyW+7yC73ArZLLGJz2JtCEVJJYBSk27sEIQrKP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7150" y="-1227138"/>
            <a:ext cx="4229100" cy="2562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17422" name="AutoShape 14" descr="data:image/jpeg;base64,/9j/4AAQSkZJRgABAQAAAQABAAD/2wCEAAkGBxMTEhQUExQVFhQWFxoZGRgYFxwXHBocGhgYGhoYGBgaHSggHB0lHyAcIjEhJSkrLi4uGB8zODMsNygtLisBCgoKDg0OGxAQGywkICQsLCwsNywsLDQsLC8sLCwsLCwsLCwsLCwsLCwsLCwsLCwsLCwsLCwsLCwsLCwsLCwsLP/AABEIAK8BIQMBIgACEQEDEQH/xAAcAAACAwEBAQEAAAAAAAAAAAAABAMFBgIHAQj/xABGEAABAwEEBwQGCAQFAwUAAAABAAIRAwQSITEFQVFhcYGRBiKhsRMyQlLB0QcUI2JygvDxM5Ki4UNTssLSY5PiFiQ0c4T/xAAaAQACAwEBAAAAAAAAAAAAAAADBAABAgUG/8QALxEAAgEDAwEHAwMFAAAAAAAAAAECAxEhBBIxQQUTUWFxkfAiMoEUocEzQrHR4f/aAAwDAQACEQMRAD8A9xQhChAQhChAQhR16zWNLnENaBJJMAcSoQkUdeu1jS57g1o1kwFktLdtAATRDQwZ1avdb+USJ5xzXneme2PpHEtvV3DJzzdpj8DAJPglp6mK+3P+B6loZz+7H+T1O19raI/hB1U7u63+Z3wlZPS/0hEGPTNZ92i30rhxcQQPBee2mtarT67iGe6O43oM+ZK+0NENaMQY3DDlMT4pWepfj7HSpdnwXT3+WL20duJJ/wDlP3mpcHQFKnto/wBmjVP/AOh3wC+UNFjMtLW/eut/XRd1bPTB9anzcP8AiEDvhpaaHAzZ+3lVvs2hu2Kt+P5la2X6SbvrVqoH36IcOrMVQCxMPszhm2HfBJ1tFtzGW0ZfmGYVqu0Zlo6cuUem6L7ftqYA0ah2Nfcd/I7NaKx9o6D4BJpu2PEdHZHqvCquhgcct8Xh1zCno1rVQECoXN91/wBoxw3TiOAIR46trqK1OzIP7T9Cgr6vF9C9uTSMPv0TumpS5tOLeI6r0DRPbGnUaC6HD36Rvt5gd4Hdim4aiMucHMq6OpDzNQhL2S3Uqomm9ruBB6jMJhGTT4FWmuQQhCsoEIQoQEIQoQEIQoQEIQoQEIQoQEIQoQEIQoQEIQoQEIQoQEISOmNJss9I1HydQaM3OOTQqbSV2XGLk7I60ppKnQZfqGNQAxLjqDRrK8o7V9si57gRfe0m7SB+zp//AGO9p+0DwSPbPtNVLyJ+3c3GMqDDkxn3ztz8IzejLFejVvPUnjvXPrV3L0+cnc0miUcvn5x/sjqurV3zVeXGcBk1u5rMlaWSwBu8jPYPxO+AXbaABAAMDID1nE+Seqsc261gF85bAdd0bBrcdeSTcnI6aSgsETn3In1j6oiT+VgyG8qR95ompUbSB1uxceAGPRKvtV1xZQ71Q4VK5xx91giDxyTejdCXjedLnHMuxJ5lWooHKbtfgiY+iBN2rWOonuN6Z+Cnp2t+TbPRA3tn5K8ZomAMI2J2zaNBz1LagwEqkOuTMvtpB79mpnew3T8UMq0Hd4PfRd99sjmRh1K0tq0c2JCgqaHGcKnFlqcemCtdYnEXmta4e9TMg8WnA8lXVTBuxdJ9kg3TwBEgqydoosJNMuY77pieKlFW0tGNyoNjmweogeCrYjaqteZnrXY8JuYbD3h1GIVV9Vex16mXMdtY4g9QRK1xtDP8Si+kfepmfDZyK5ZoxtQH0VSm+cwe4ebdu/BZSa4Cd7F/cVNj7VWimR6Vjase1/DqDmNfILS6O+kJoP8AGqU/u1mekb/M2T4hZ+06Lc0faNewjIkSOF75yoBo8OHsndGPTWOC2qsosHPTUaiueoaP7Z3xIbTqjbSqCf5T81Zt7UUvaZVb+Sf9JK8VfoUZjMbDj0OK+URaWGG1qw2C87yJR46uSFJdmQfB7aO1Fm95/wD23/8AFcVu01OO4yo/lcHO9HkvHm2i2nD6xU6N84UVaxVn/wAWs87nPMH8oJ8lb1kjC7LjfL/c9I0l29FPAvoUz7suqu5tbEKpf9JI/wA8crO74rGDRDRkDhsb8SunWIAxdcOJYB4oT1M/FjMdBRRs6X0mN11m86FQeRVto3t/TqGBUs7zsDiw9HSV5i+nqAp8CWz1aAQoTYWuwcLu499u2Q5uI5qLUz8WSXZ1J8HuVHtJTwvtezfF4dW/JWtmtTKgljmuG4yvz5ZW2mjjQqPDRqa4Pb/KcPBXdh7Yua4emZBH+JTljxvLDmOB5I8NW+onV7MtmJ7chZDQvasvaHSK1P32YOH4maz0O5amy2plRt5jg4bvjsTkKkZ8HMqUZU3kmQhCICBCEKEBCEKEBCEKEBeVdvO0neNRvebTJp0W6nP9p+8COg3rd9rNJehoEN/iVT6NnFwxPISei8M0vUFa0BjT9lS+zZ/vcOYPJoSepqf2+51Oz6F3vf4/n/XuJ2SyuebzyS5xJc4nEnWSdSuLKYxjCboG0DHxMJKnUklrfaN3g0Yn9blbUKUC97jBH43nPl8FzZO7yd5LarInpNuy4nvZE7CfWj8LRCW0pUcGtYyRUrTO1lIYQNhP/JTWrC5TGUweYBPhh1QxnpLZUJyYQxvBoE/1XitRQGbu0SWDRt1oAEDgtTYaODSNmK+2OgCDOQTDaUGQO758EWMLZFatXdgbFHKMl9eWtidf6xQ1pLTGepTUaUgBxBPijWE2/EWFJ17E4bsFI2mZicMZ+CYe5rTdgmNa6DZmMRCuxneyuFC9jEHUVO6zNOpOXQGTsCVdTcQ3aVW0ve31FbRoobFU2rs+06sZwIwPVaaq6IBByzUdalrP7qnBM1CtJGRdZbTSJu1C5ux/eHzULm03Y1bMJ96mY5xI+K1zqKgqWWcYQ3AOqyMu2nZxg2rXZuc0vH9TT5qOpZaRytbR+Qt8L0eCvqlnGRaFC7Rw90dFlwCqp5v9ijNjo+1ahyaT8V36KygD7eo6Pdp/+KtRo8R6o6IGjxrA6KbPIvvH4v8AYp3Gy5XbQ7fl8QvrH2UZWaqfxPjxkq/paOGzBdDR42a1NrI6i8X7lC6pRIwsjxv9IUsbLZXGTTr0idYdeHx8lrm6MChGi2u1K9jMqqlw37syzdAhx+xrsefdf3H/AK5BKW3Rr2iKl5p2PhzT+F+MFai16IZOIS1+rTBH8Vh9l+PIH5ysSgFhXl43Mb9XqUiX0nOY4e6YPDDMdQtHoDtiQ4CufRVP85uDTs9I3IeI4Jo2BlVt6z4PbnSdvzAOoeGGpZ/SFmbJaWkEZtODm/MKlJxCSjTrep7HoztC1wHpbonJ7TLHb51eW9XoM4hfnvR9vrWb+G+WHOm8S07cNRzxHQrY9n+29NmBf6E66dQzT/K7V4cE7S1XSRydR2c1mB6ohUVi7RBwBczPWxwcD1hW9ntLXiWzzEJuM4y4ObOnKHKJkIQtmAQhR2msGMc92TWlx4ASVCHm/wBImlofWeDhZ2XGDbVqRjylvQrzWwsuDeMPzH5BXfa+1lzaU51H1K7+Mw2eBceip6FPCNYHi7ALj1Jbs+J6jTU9kbeGPn5GbFZLridZa48sAOquqbbxa0e08nk3AfFJti9UjINjxTmjz3mHZTcecuS/LG5YQVINRrozeSOd+PDyXzRz4tFYj/Nd5qao2GMOxrD/AFOHxULKX/u6o1Etd1Y0+coq4Fuvv/BtLE4a8k/JJkYtOrYquwTIaRq+IVrRgAwmYnNq4Z0aUYjIqNhaTvwVlTbjB9U5eaWq2PvFb2gVNdToObr/AGUlOmBlkVA2jBxU1nicDxVowwtBlr2jMBFGIXRAknLFHooHAqzN8WPlZsgn9YJYnVOKcZiD+tiUq0CHAjZ4qmaj4M+VGmMM9ijpOE7CpLRIyzXTmzqx1qupq+CKpQB3HUo6dDAjWFM3HDWF1QdjHRSyJdpCVOmDMb119XwTNJgAPE/NR0qsqrG9zIKdKDCKtPA7sfmm3NxBXNJuJ3hVYvf1OC6WHgubLT7reQUlnpd1w4qWiMByVpGW7XILXQkKvfYyVb1yYXDWwqaNQm0jN2zRDgbzZa4ZEZpSvaKdQXbVTEjAVBh4jFvDJa1rSQZ2lIVrM18ghDcPAPGrfnoZW0aDdnRe2o0jJ0A/zYtd4JF2in+3Qdh92+ORbiOS0Fp0NdxYXN/CSPBLTWbk+fxNx6thCcBuNV25uVNjsVx32ZqUz928B0w8VueztrrN9su1d4T4qosturT3m82uPkZWn0Ra3SMXCcwQD5I9DDFNW7rKLz09X3R1/uvqclC6NvM4t14H1UfbSvdsdXa+GD8xAPhKvFkvpEf9nZ27a4PRj1iu7U2F0sd1aK8zyPtK+9aLuprKdOOPfd5hFESCdr2ecqHSZm11j/1XgcQ0D5JmzswI2Ob5NXJmempcDVNneq8I8CmbGe8zi9igOBqbypaGBmcqjXciChINPKGWG9TaNtJ3Vjg9dWoRXpuH+JTB5tMH4LhjiwN/6dQjkZ+QTdppB1JpbnQdPGm75YfylFi74FZ4d/nzgvrDVmAcwFZ2V8Z5Kn0c0GCM1d2emSIjHFMREKtixsru7GcZT4LmzVb0T6wwO9UlktdpH+De7sj2CHXSXMjGRqB2xnmp6FtqmoPsC0XoJJOH3ojIo4m7Fg4F0jWCQuaYgjDFUdXS9ZjjUezuucGxBABugmSAZg3hhj3ctsrdL1KrC6myHBsgQSZvCAcBm0zhlG+FW0m4vXiWOUlN/dg7YWdo6VtMNmznDB2qSQ3HXABJymYTA0xVJwsryDrvQBnicMsspxOzFasZuWjHQoaYLTEzvUGi7U94cXtuG8YEasInxTbKwdkctyybyRWdxgzidSgdScDOMz1UwqSTBd+y+Mqlww5LJtXTuDTexyO9dBuM5H9Sl6j6l113F4BIB1nUCeKSdbLS299l6RubSYY44Nwc3iTiNTTum1ky8MtwM+aipsSmj7ZVe+66mGCCcTJADoEjfmNwdsxtC2FLFbiNwyOqFywd5TuIOCXdgQoyImYzNFIRPFfaWcL65viVZRA9sqObx3BS2gwIGvyXdOlDeKzybTsiAthp6ostnTDmZbAgYARx5qWJuxgWrNDW+CUqUAW5BWD2XzOoKGoQqaNxlYTsthxk5rQaJswmdgVfREK50WIJ4IlKKuD1E20ywQhCcOeCyn0gMllnOyuPFj1q1lO3NTGzN++5/JrY+KDqP6bGdH/Wj86Hi9odNprHZWeP63j9cE7Y/Vf+IfBVoM334kufe6uJ+KtLMMT+MeDQVypnpYYQ88yHfiH+1F3uzu/0mfKV1T9UTrcT0H9lwKmraTHEH9DmhhHYcJDiRhFRoIOxzY+IHUosttLXRkR13tO0eSrXPgR7JMjcdk7Qu31MQT1+fzVmLJ4NPo6q0AFrpZ7utm6NYWk0fXmMR5rz6iwzgcdR37HfAq0sekrpl0gx7GDuN3JyLCrbkUrafcsG8DoPxS9iaXPrd6BfEf8AbZgFU2LTZyMVWjYLtQcjAd4L7ZbfSqPqy+6b4gP7h9Rm34JiNWLRz5UJxeTSCi0NIJnWUvQtDcgEjZdJU3Pc1rrxgXoxGGGeUroyJjM7Frf4GO7axIbr05bPNDn9whuoFcsqyIOseKjZv1KrlWIaZhh3gqahS7o3fJQgZhdttjWiC5ojeFV7cm5JvgKY7q6pMgDckKuk2DBvePh1VDadL2k1iwFrKbTBcXBs7boGO3ErDrRiEjRlO/T1Nm0CcktaZ9JTH3if6DgVSsrg5PqO3guPPAZKst+kq7KlI0yXNF6Q5riZu6nERlOHirVa74Mdx5mzrMB1xsUPpXNbtI2rP0O0LyO/cYdhB88lPZO0F71mbsDBwMYZyp30TSoTXS5bNtQdg5paVOGzhM8VV0tIU3xm078uoTFQB2LXDDIgrSmmU4Z8B4OORzXTnFKtqOBAcJG1MsLTGMbitJg3Gx9rAOiMxq5rum7CN/go30JxGalp03tziNa11M4sSXCOnyUbmdPNSVrSBs/WxV1ot7GiSeqjaRUU3wNz0yS73icSqypbXP8AVBjfgPmvjaLvaPIYDrmsN3DKCXLLI2sThmrrQ7XQXHXhCyh0lQpGC9s7G4noMVd6K05ehrWYE4E4ZolJq+QVaMmsI0SF8QnBA+rz/wCki1FjnEZss5u/iqOLR4gL0BeX/SZUDqjgDiDSZ0vVD5jqltU/o/I92er1vx/wwFGgLpaNrQOQCdsrcfzO/wBJCjpNiOJPjATVjb6o2g+bh8VzGegTGB7A+75/oqK0sOBAyJ83Ka7BHADxhShue4rFzaQqIMzkYzylcmz6jlq/umzTGXThmuxTPqnl8lW41tEqct3xmDs+PBWNNt/frG3iCuAwg4jntGRUrrGRi09MVGzOCF9OoMYmNmB+XklxpUkvDn43hg4d71W7sU5VNWDcd3thEzuBhNaCshql7nEGHjJombjNcSt04brga9VU7Nr0GezlKo2Xglt7aBj4YBaB1esBjdjeP7r7TowNfSUtbazmtJEcx8U4koxORJupO75Ia2noMQwnjHxSDdPvq1LlN1IO1x3iB1Wb0m1tV5ApXjOJEiTyTGidEeicHOpOAxwbA1zmSSUpUrwX9w9DTtK7XuP2u21vShrjLMATegk/dYNm/NNust4XWsqC9hJN078cI1p/R1eg4w3uvygiDriXb13pcPbJY2Ts/ZL1KySuskzuUbWEqOhQ2mQ91xjRN1riSeNQ/DqubDoyG3mG650nEAyMMyczkrJjXVLOREHDA7oJHNK1mU67LpkOaQYJIiM+IzCFOrJpNYRcZSzfxyfWW51N7W1ODXNJAx94ZHzCmr1D6RgJJEvxmc2nWd6Urfav9Ez1WEXnEyZ1AK/bZwWt4ZZ7iiUpScbsHW2xtjJSaZ0j6Fl8y4jCNUzlsP7ruyejrMZUuM7zZ9QSDxTlrosLYdB2gjJV9O+RFMS3bIAHBEu0aioyhjD8SU6Pp3oGE7DAO0AHWuRohhIIcROuI6twPivrLV6MhlYOZJwdEjqMlZtfjIMwOu8K1IxNSiVTtG2hnep1QNxDoPIkrl+lnsIbXZiZxbrjcr2rhGN4frBQ16LHdw4gk9eKJGo0CU78idHS0RAqnZ3fiTC6OkazshH4jJ6N+aUs/wBnVNJ2WbTulXRqMpMLnkADMnCE1B7lyYnh8FeyhWeO84gbhH91xajZ7OL1V7eJM9N6pNL9q3vJbZmkD/McP9LSPE9FQtssuvOmpUOs4+axKpFcDFPTTl97si/tXa693bPSLvvv7o5NzPgkqjbTX9eq4DYzuDwxPMp7R2iQ0C9mrJzYwCw3J8h1GEMRRXaL0Q1hjCVudA2MTiMsR4Kn0fZYzzWm0S3PgmaEc5ENZUunYskIQnzknFV91pJyAJ6Lw/TFsdVrPcZmcfxPF5x5CG/lXrPa3STaNnfJ7z2lrRrxGJ5BePlsy45vcTyJ/boufrJ5UTtdl07Rc2L5ugZSOgH79E9Qo4M2hpPjKWsdKSSMpgcMh81dWenPDEA8P14pFs6tuotXBnkY8/Ndax94Ju3UjeblgHHkJ+aiszbzKR+7r23f3WGjangga3VyneMk7ZKEiDn5EZclI2yyTyx8FYUKOBdsz4q4RuYq1VbApaaBqUpZhVa4YHaDBHSei5p030g4VabmhkFzXDFox7zPebvGS7rFwcH0gS513ujG9eMA8ZwW7Ng+sU6D3i64AXgRmMLzT0TFOl3l7coSrajurX4fujE2mi1w7pBwkRmVUWK0VKVSoWEQ54kOwB7jcpC9J0j2cpuDnU2gOzDfZJ4ezyS+g+zrGOeXlznNc3AwRNxh2SVuOlqKWPcB+upOGc+RUWJ1Sowv9HIGtve+E9FmdKaUFR57xbTaccfWI3k90BewMYGiAABuwXiPamlTq2qt6ODTLyYaBBIjVsJ8yUarpZSSjf1F6Gspxcptegse0ABIpteRrugU28LxMlOWau94Dg+oHHUXEkHCMNY81FZLE3ZntxjlAhWZshEObi4DEDlkh1ez6cYXism6Hacp1LTSSZ3RrF5uPwf7LwI24OAwV1oe3uePR1PXbPh+vFZyiWjFs4OBOqM/jjyVpb+7WpubhJElcZx7uokuGdSpGM/p9vwaZrpgCAI722flvSlqsFN3rweCi0hpdrGXjr1ZddypWacru7wpm7uDeonEphyjHkTpUKr+pYNDTotp4Nbh0U5qw2cBO04pHRelWVRjgdi70zZ3PpkNkObBBaYktIMHcYjmrvcHKD37Zk1psxLTlx2qPRT2llyYe2fPUvmjLX6RuIIgREREZhRW+wtf3ogjJwwIULSs3CWCfSbR6F1+JAMasdSX0O4+iEjGEidFzN5znRtMop6WDagp02yAROE5nzU9Q6p3g4xz1LljgPWjkio7IHVjyUFWsMdeOJ2JOrXnMknLA4YHJbuAULkenKwD6bzAIcJOXdzM9J5LL6a0o60mcfRg9xu37x3+SNP2v0lT0c91vrbzs4DzJ2KChTwnZlxRd1lYco0UrSYxTpwBGe7arrRWj7okjvHwUGjLOPWdjsHxVuCpCPVm6k+iO3OgnwU9ls+s5qGiwkqxaUZIUnK2ET0hCudF6+CpaIxV9o2nAnUU1R+452oxEdQhCbETzDtO+rVb6d7SaZddmQGjEwMTq81kbZXvOusIOEOIy/C07NpXrP0gBn1J7HNDr7mBoOAvXgQ7DZE8l5jYLMCHvjCIbzIE8yuPqI7J2vdnpdDU7yle1knZH2w0o4avIlXDKQFwbnE9RHgkzg0ARqCsnO7wOxp+HyS97jU7lroOysq2lrarbwAfdzAkFpg7RG1VWmKIFasGC61j3QBzGG7M81oOzDw60NI107/CZafh0SPbOyPZaHljMKtMRGt5dB5+r1TUoXo38zn06ttRt8v5I6bAZ3U56wvloqQXNGsAqIAy9uRuNHml6b/UOuAD+Yfsl27YDqN2d2IG9TAiRVDJOoFzXA9YXqC8qtQu5nuvbPBw/t5L03R7iaVMnMsbPG6JT+ifKOd2lH7ZepJaal1jnATdBMTEwJzWY7PdojVtD6ZDZf3+77MNAg7TgtUROBStl0bRpuLmU2tc7MgLoKxzYuKTujG/SU2qH0HCq4UngsLGuLZOJkwcQRhG7esk2w6rsYxG/X4L0jtP2bdanse2rcdTa4AFt4SdeeCz57I265edaGXx7DGA4TnecBJ1xCpuyB7bsqrO0hoB1btu9W1nphw36tWCQItDMDcqgayMR+IDEFcl9pqNuw2kCIJbMxsk5JV62ildyGVo6t7WK2sL1orFmODWN2Fwz/dP2nGrTAxDGku6QPml3hlLu0heflOpuevWcUVIp03uc43jrOvPD9bFw61Xv6veWwuD0Gno93TUfmf4ORNaoXOxbTODdpzSFh0/6S0OpiA3UThBGYhPCzOFnIa8seQTlJJ2QszR0K+m6XDGLx8cwlYqFTc5PyQyknhcGptbTTd6Wnq9YA+K0mjLYalORnHUKgpN+zgtju9cM8F90BWcaUgQJjXjkSRHBa0k27xfQXrQ3wzymaVndgkAHWl6tsaHBr3AF2AB8Mskvb7YKbS8hzgDEAHPXhsVfabAyq9jj3XSCAXHHXh8k055suRanRTzLgt7TVDWmTu/W1UlN4pS9rXGZJdAiPe2pu3HASS4B3e3A/2UFotDDfuvLy9paGtGAnI7uKHVnJNKKDUo2XryTemIaIkzOM8MYyVXpfSNwAN9dwwGz7518AobfpptNgpU7rqgEE5taRv1ncOapqNMkySXOOZOezHomUrZZuFNM6s1CSTiccT+s1YWWgXnYM/KFzRoYAalcWWmGiNcq0rhZysiSztgBP2anOJUNGlKtKTICPFClSR9ZTAXbASUMbewCco04EIqQrKViShSV5ZB3QkbDSk4q0TdKNsnOrzvgEIQji5ne1ji+5Ra2XHvScbuYF0a3HHhmsv2k0AbNZ6b5wDwC0fgdE84XoxoNLg+BeAgHXCoO31Ytsbo9pzW9Tj1y5pOvRTUpy/B0tJqZKUKceL58zz2y05AB1eeQVvQsjqr7jT3nQ0bsJJPAEnkktF2UvcGjMloHEkE9B5L0PQGgxZwS43qjiSXbJOQ5JLT0HUfkdLWamNL16C/ZPRLqDXB47wN1rtrRsOw5q8q0GuLS4AlpkTqKkQutCCjHajz9SrKc3N8syXaLQha51dhwiXN1zIxG7M9VlqfdrFjsjiOBaTh5cl6q5oIg4hU+nNAMrsbdhj2eqY1e6dyUr6S/wBUB/Ta/atlT0uYa3U5YL3q3mk6iDtB35L1Ck0AADIAQsHpHRlVpDDTc+O7LWyHDCDyK2eirUalNri0tdkQRGI2TqVaRbZSTL18t8ItcZ/cbQhCfOWCEIUILWnR9Kp69NjjtLQT1zWb0z2EpVTep1atI+6DeYfyuxHIrWoQ50oT+5JhadepTd4SaMIOx1emO6+k/iHCfNUfaCy1brhUpFpEd5ovNkazry2r1dL2myNfxS1TRQa+nA5S7RqRleeTyexaYpuaL3dcNxI3kEakx9epzIM8Gk4LZW/snReSTTYSc8IJ6Kv/APTNOn6rI5n5rkz7KszoR1tGXiZd9nq18Gi5S2nAnlqVtZ7CGNDQcAMYd/bBPO0ONnifmlLRojZI4Ej4osNLsVkalqN+E7I4r1ImTeGExsCqbVphgfN0vLdgEjjiBgmqmidsniSfMqAaL1CIV93Y3Db1IX9op9h0jeAPAk9VWWi2VasjCm33WYT+J2ZVrU0SF3R0YpZhUqcclDQsCt7JYI1Z/r9cVb2bR0atyep2JbVNvkxOulwVX1YAjy/XJT0qMlPmyqWnZ4RFAC6p8oUIU92SumMlNU6SIoi06hzQpdU5SZCKbFMTCKlYVlK4zZHQcTgnAZyVPeJVpZmENAKYpy6C1WNskqEIRQILM9rWvrXaDGOIBD3OgxhOG/byWmQsVIb47bhaNTu577XsZvspoM0pe8Q4zA1icyeUDgFpEIUp01CO1FVasqsnKQIQhbBghCFCAhCFCAhCFCAhCFCAhCFCAhCFCAuXMBzC6QoQXqWNp1Qlami5yKskLDpxfQ2qkl1M/X0WdiWdos7D0WpQhvTxYZaqaMkdHbl2ywblqHUwcwFy2i0ags/pzf6tsz4sm5dizwr/ANGNg6Ll9EEZRwV9wZ/UGe+rrn6v0V99SbvSdehDoCw6TQSNe4nQopllI4BMCzEakxRs4EHWtRpsxOquRN1EiJXxtEuxAlWFaiHKRrYyW+7yC73ArZLLGJz2JtCEVJJYBSk27sEIQrKP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7150" y="-1227138"/>
            <a:ext cx="4229100" cy="2562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7424" name="Picture 16" descr="ovulation-is-the-very-most-important-part-of-the-getting-pregnant-puzz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3861048"/>
            <a:ext cx="2391420" cy="17278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9552" y="5661248"/>
            <a:ext cx="3859142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 smtClean="0"/>
              <a:t>Ovulācija</a:t>
            </a:r>
            <a:r>
              <a:rPr lang="lv-LV" dirty="0" smtClean="0"/>
              <a:t> </a:t>
            </a:r>
          </a:p>
          <a:p>
            <a:r>
              <a:rPr lang="lv-LV" dirty="0" smtClean="0"/>
              <a:t>Regulāros ciklos – 10 – 22 dienas</a:t>
            </a:r>
          </a:p>
          <a:p>
            <a:r>
              <a:rPr lang="lv-LV" dirty="0" smtClean="0"/>
              <a:t>Neregulāros ciklos – 7 – 60 dienas</a:t>
            </a:r>
            <a:endParaRPr lang="lv-LV" dirty="0"/>
          </a:p>
        </p:txBody>
      </p:sp>
      <p:sp>
        <p:nvSpPr>
          <p:cNvPr id="16" name="Up Arrow 15"/>
          <p:cNvSpPr/>
          <p:nvPr/>
        </p:nvSpPr>
        <p:spPr>
          <a:xfrm>
            <a:off x="755576" y="3140968"/>
            <a:ext cx="45719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Up Arrow 16"/>
          <p:cNvSpPr/>
          <p:nvPr/>
        </p:nvSpPr>
        <p:spPr>
          <a:xfrm>
            <a:off x="2123728" y="3140968"/>
            <a:ext cx="288032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426" name="AutoShape 18" descr="data:image/jpeg;base64,/9j/4AAQSkZJRgABAQAAAQABAAD/2wCEAAkGBxETEhUTEhMWFBQWFx0UExYXExoYGRgYFxYaGB8eGxsYHSksIh4mHRobIjEhJikrMTM6GCszODMtNykvLisBCgoKDg0OGxAQGywkICQ0LCwrMiwsLCw0Ny4sLywwNDQsLDAsLCwuLS00LCwsLywsLDQsLCwsLCw1NCwsLCw0LP/AABEIALoA8AMBIgACEQEDEQH/xAAbAAEAAgMBAQAAAAAAAAAAAAAABAUCAwYBB//EADsQAAICAQMDAgUDAwMCBAcAAAECAxEABBIhBRMxIkEGMlFhcRQjsUKBkTNSoSRiQ4LR8QcVU3KSosH/xAAaAQEAAgMBAAAAAAAAAAAAAAAAAQUCBAYD/8QAMBEAAgECBAMHBAIDAQAAAAAAAAECAxEEEiExQVHwBRNhcZGhwSKBsdFS8TKC4RT/2gAMAwEAAhEDEQA/AO0xjGXZSDGMYAxjGAMYxgDGMYAxjGAMYxgDGMYAxjGAMYxgDGMYAxjGAQern0ofpKt/5r+f5zd1qeGCfsFtrUtA3zu4B+1kEAE+2Q+qDuSxwmymxpXokcqyBASPAJLkfUx8eDnnUIElj7WpLGhth1A2lgD/AOFICpDKfZiPeuDy1PjZKVW3I6rsiM6dBS4Nv4Xx7kmWVVUsxpVBZifYAWT/AIyx+A4nXQwlwA7L3Hr/AHOba/uWsn85zHWlKadYFJdpNsC7jbPYo2T5JAN+POfQ4IgiqgshQFBPmgKzUjub+MlokZ5t0vzj85qzbpfnH5z0RXS2Zy2QOramRO2Iqt3Km4zJQCM3Ch0+g5vJ+adTpUkreLo2OSCDRHlSPYnL57HMLcpepdfeFZhsDOkW+Lyu9lRWcMOdoBdffndXtZka3qUqSSUAYoiu/wDbJO0qGZjJ3ABtBJrYfl+/E5umwkEGMEEEG7JIK7TZP1AA/sPpns3T4mYsy2T83qYA0K5ANHjjkZjaXMyvHkVkHVZiTQV/VIBGIXjao2fgO77XY7a4A5N+Ac3w66WYkQlEG1ZQzoXBjkLqlBXXk7C12KBAokkixWBRVAekll+xa7P97P8AnNTaCIqq7aCDalErtWgKBUg1wOPsPpizIujWutJSNtoBaTtsLuqZlNHi+V4Nf2yDp+uMzomwBmmeNvUaEaNQYceTuj4/7j9MuDCtKKFLRUVQFeKA+ma10UQO4IAbu697u/8AP8D6DJaYTXIpem9ZmeNJGCsHSNyRDJEEZ3jG31sd9h2IIqu3ze4VO6h1hIp4omKDufNucKwLEKgVT53Hdz7bPuMmnSJ2xFtGwAKFHAAWqqvpQ/xmA6fFtZdvDVutmJNGxyTfB5HPvkWlbcm8bkCDqkjkRgIkhd1sguNg7uxqBU8mMgi/IP2zxdZqBE0jNG3LKAkD2Nrsthe6S5pfkFE35+tmNLHatsFpuKGuV38tR+/vnraVCuzb6buuRyTdgjwbJN4syLojQ6t9qFtpYyCNqBH59JJ2n7EnIvRusNN2QyqrPCZJACTTAQEbSfYiW+eeP82aaZAAAvAO4eTz9bPk/nPItHGpUqgBRO0pA5Ccen8cDjJsxdEQayRlj27VZ3kSypYDZ3KNBhfyD398rdV1bVIsPMTGacwjbA/pCiUk13vUT2x7iufOXsekjVtwWjz7mhfmhdAn7fXMJ+nROFDICFYuvJG1jdkEHg+o/wCchxZKaKnW9WnQkei0hWUgwP6yWlG2xIREP2x6m3D1X4GWX6xvoP8AW7Xv4+v5zYugipl22HXY9ktuX1cEk+PW3/5Zn+kTfv2+rz5NX9aur+9XhJkNogdI18sjVJsoqWACstUV+VixEq+r/UXb8o49Yq1zRp9HGhtFrivJND6KCeB44FDgfQZvzKKaWpDavoMYxkkDNepnWNGdrpRZoWTXsAPJPgAebzTLrOWVEeQry+0cL+WND+1/muMg6npqzMH1Co5UVGoU1HuKMaYmy25B6qXwKA5vVr4qFNWWrLHBdm1cQ72tHn+jf1JDp1aeQbnZFZkWjsQXtWzQNbixPgbj7DMdNMk0d1weGB8gjyOPcH3GWUTCSPtSEvIBUTFR+4lcxtXzMBdcCx9Td89qkWBezpwe9OT2wPU1japaz/tBUC/t7XlNNtu7Otw6UIZLWtpbrmS/hDRtqNS2oc2mnLQxWOSbIayD59IJ+wXi7Od3lb8P9ITSwrElcD1EeCaA4v2oAf2yyzKKsjQrTzy02GbdL84/Oas26X5x+cyR4S2Zy2MYy/OXGMYwBjGMAYxjAGMYwBjGMAYxjAGMZG6h1GGBN80ixr4tjVmrofU0CaH0w3YJXJOMoNZ8RuB+1p3dyAyRuwRmBHnaAzKL4tgBfBIyn6n17XxuNxiiUtYJjIXaG8O0hokigKZD5NeKrp9rYSDtnTfhqbccDXkr5beZ2+M4dfifX7trJD6uUKROwKk8HcZlW65Kgk/zllpvi5SVEqLHu+Ve4RIb/wCyVEJ81xfOI9rYSTsp+z/Ilga6V8p0+QH6jf8AogS/924CMH7sL/4BzifiHrzalhHGxjjZxEv1Jdglspq6J+Q/Tnnx3/UOjCGFY4CVQx7UlHqG4g8i/pfg+ayKuOeqp+pa4XseP0uu9XrZfvr9ROj6h4NwmQPFJu39skugZtx8j10fcAGqG01ZhdQ0MiapJYXEsUgW3RgRsAbyL+U8EeSCT7NmHRzqVcxyqStbg5YGmsCgfJBBJ5Arb73xqgh1Umqlh08iIhAa2iLBSBblSDQJJrkEX+crnK+5fqCp7bL4XiSutzKY3iBuR1pVHLDdwGAHPB8fUgC7OdH8M9E7K92UXqHFOxYsQB4AvgfeuLzPo/w9HCd5YyyWadva6HAs80KuycuclR5mriMRm0iMYxmRpjNul+cfnNWbdL84/OSiJbM5bGMZfnLjGMYAxjGAMYxgDGMYAxjGAMYzTq9RsXgbmJ2ot1ZP/wDALJP0BzGc4wi5SdktWTGLk7Lci9X6n2VO1Glkr0xqQCSTS2T8oJ9/sSAaNczPq5ZHTaakb5j2JZvsyB4GpWHIMSEn08sc3aDRPqZgoYugkBk1LCSNd0n/ANL0laCMqqCx3blslQd11vVDMgjiCrIEimhZnaBImbc0kzNW47Qu1ACvO7gA5x+Oxk8YryeWmtub+z38FbTzOgw2GjQ21l+DlpOkrHJ/qHS9kjuRPoDXbLG5EMe0lQbBO4gAcvZFzI+jRx69pWGpm0m0+pY/3QyhQCR2Vbn1Co+Rtsnms7GTQx2sC0DIwaTmyVXn1E+S2zbzdgH2U1Omg1Anj2iM6cqe4eRIrexHNFfHFXlfGs7fTBf7b2/bNvIuMvQ+dt0aK9MV0U37iRtrNUJkYBtp31G0cocclgUAs1zWeajpsRkVY9TBLTtEojlKhiwWqrcsZbnYjSU4VvNcd4Olo+okUF1jVVtVchXlkLM24A+QojIqh+6bs1tqZ9FpJo4dVptrBJlZJQtkEkpfrFmiwIvjj3zN1b61IX8Y3VtPP0IUP4v1OV0XTlXWxowA2pIjxPEEeyFI3A0GWg1OFP5a7HQt1CLTsyJNJEa9SIjOlEe6FGXxXtmWvmkj1MLanVIqo/cYTJsi1G9ZgR3L2pKqACjS0ARVlcm9S0+glAkVw6n5LgmLAeaJVLA5sX588+ctMJbulkd0bNGrCzpzWpTavqGoTtruhYS/LOLVbtSAFJYC1LEPuIG2yD4Pb9C6KmmUgcu3Lt9Td0L9rJ/k5wnXNnZWGBHIUigmnlCqijkC0HtxQ5N59E6brkmjV1dGsDcUNgEgH/HNi/YjNhbnpiZPIrPz9iVjImm6np5HZI5ondb3osisy0aNgGxR45yXmZoDGebh9R/nPcAZt0vzj85qzbpfnH5yURLZnLYxjL85cYxjAGMYwBjGMAxmlVVLMaA8n/28n7DIDdZjBClXDG7XaLWig5o1yZEAo/1fnJupgWRSji1YURkOHosC1Sni69R92jY/8xJ/j7nMXfgZK3E8Xq6mQrtbbtRt/wBC8kke1h7UyVYvz9rOadVjJqmBJISx8+1xG22j4DEX483no6VFu3U18WN7UadpBYujTOx/vmY0KhkI4CF2AqyWc35PtZJr614qi+ofSeaTqCSEABhuXuRkgU6en1LR8epfNfMMoevhppo9jEKu5QBu59ab29JtqISNVX1MZGHvx0Gj6fHGQVB4GxbYkIvHpUHwPSvA/wBo+mcd8NavVJvnjCzzJphIihWk3zCNWEYRCDYE8kh8sST4C5T9sTm6caMXbO9fJFh2fCOd1P4/Jc9M6ZBqJIO6A7QwK6bW/aZ3be7RUxFxvSWh/wBpYtabb7QJNBEI5ZIG1L3+nREKqAAP6bsohIsiqBAu+TGeHe/ZjkZGOom2ypt3hN7M5G4MK3EJZBF17kZaab9LJB34JFCkdwTn22WbdmINAE2CRwx5F3nLNd5Nylzslva11p5+5d3cYpI19BgiKzQDTyw9uXlnTb3SeRKjrwfHG0+mgKUUM3QNqpC69xERGMZkCbpXoDmjSxkHj5XDeaXxjRSaueON2C6UOgZkoySqWUGrcBUZTxyr39FrM9LoAobSzs0kcwkKu9AsG+dXZAoDes7aAJUH/YTnqouT039TzbSPdv6bc/qeJiCzep3VuEHiy4PAocg/UH06tRo3kheFIUgidWRu4vswpgI4nXyCed483zmjWNpotDPpdJb7IpUXYxdY32tw0rHahViDTOCKusrPin4w6TqYzpphJOshG1Iw3rI9XpKG2Ar5lteODmz/AOa2rZhn1sSOvdO1DoNPJKrCYsneEe2RV2sxG0HaXKgjeNos/J9Yvw6v6fS6eKSFu3M1OyNGu2dN291SvlYK98/0LS2xqJ1z/wCI+meNWCSI4lUR3C7K7Btrpa+DtJHuf+01Wa9fq9TKdmm9UaLJqjGQCSAY2GyjdhkkWx4OoA2mmCxhr0qluEvyuvY9VPVNu1vweanpEccwkh1ezfIWKSREM5vkKdwU2oNA7mA58AAbZIANSqgkJJFIzpdKxR4qsDyP3GsHjnxyb8HVUeUwsqtGwXY1h1fcu4WKqiPB58e2bunamWLUMgQTwUqOHYKYw3J2MFLEgAGiaO8cjbzZlpJOMf5dehG1EySSnSsm0ADtOpFq2y7UEekqPlIvx7e+/pGsn1EC/qGJC2gA3BZFU1vNn1q1WL4oj6knPXaW5u4sKsFoRsZKkoX5G0Dgs3v75J6Bp4tRpRAgAkgB008UhAZlVfST7MWjK3Rr1e2EuRE5RTTmtPErdKenyMFiOmZ/IEZjLce4288fUZI6jPJp4nkhndGAJVWbuIzbaClXvya8Efznj9Hg057j+Us203d2HweNxpua+vNZK6F0x9VIuomXbChuGNgLY0Rub/P/AKe5MakzyZG5WOp6TqHkhjd12sy2QARV/Y/bLDS/OPzmrMovmH5H856Iqpu97HM4xjOgOVGMYwBjGMAYxjAGMYwBjGMAjdUR2hlWO95jcJRo7ipAo+xuuc5H4T6wiorSyHSJCrsZj6ip2RRx+hQQ25ZkYg8e3nkdwM5PpfS4lZ4NRpzqFV2RYQwBkVmjlhIthYHYEZ3EAlWu6N0nbFNOVKpJaJteq099POxZdnz0nHi/jcu/hyOeNYp9WFXbCRIQ1mJmZHdnPht5G5m4CdviwxIsNa0Jgk0+liLqxKyLClJTvtlHcJC7q3AgNuB9hWRul6MI+/USP3IU7Modx224vuMKq2Xk+3P9839K1sy6LQ9iET7khjlqRV7adsBn58lSK2+c5eltrunrwV9evEu5+GzJuqgi1gjKzSJ2ZVkIjbttuUWElV1sAgglSAfGSOvtA5hgk2tulR2RhuAVSWBcf0ruAALcbiB5OaurwhmiAJV3faHVirBFBdhY+wPm/J8XeWWnfSow06mJXcF+zuXe6+C2y7IoVZvx9s3MLa541Lny346+IjqH7cDRnSxgLVsFJJKq4KkUpr0kcbYmYMlgml0fTOnGJ5ZFSW/3NL6lZiwdizzrEARDYUECl9TjyEArOnaYBYAhYu+0SH9xnRj+lTcqJW50DMwXyBVjnm91Go7f6nZEIpUXtacSxrBv2xMDLHp+JIwI4wQ4erI9PBGZQ+uTm38defIiWmhJHwtHNMyNpkiSYBFaJu2IIGlYRjtkm5mKSFybClK2jnL/AOHNG8WqjOjQ6aORZUkWdTMschIkYKVlWy3bBtSyjawJsADkNXp1fYkyVJvRZWl1JiL1+oMrAxkiwrt3FXgBgbO45ZdH0ise1M77pS3cXsMzs7RliX0qQpKI1oIh3FQrEAqSAPWOr6668zF7anQxwaBEhR9RpEm04MJEsyxONjFVO12uilVyfybvNnw7rNPqH1UUTo8qss0ZU33ECCNgoPJorf8A5gfBF6ukspjRwTtZEEW4jd2lQLGDXF7aJoVbHNfXVIQSoG7sTq0LIpZwxdVpVUgtYNbAfVdZu3LaNOoqabltr0yLp+ryrP2Z1UbmIiKqy2vNfMSG4HqKnixajyZOv0cRmjZo0YuSjFkBtVRmHkex/k/XLI9SYrerhZJhe94FLoxH+6P5gx+i7uSeTlX/APM9M08KyzfpxbkNNG8K8RsPmlCjyw9/fFtdD071ZLz08+tSt1sGmm3LFHsnj3BBsEZfb5UHgG64BPsG8c59E6F1NNRCsiV42uoFbGHBUqeRX0PIzhtW+iM6usoldTu/6ctMpoVbCEMP6hya8fbJfwl1NP10iRODHIm91NrtkFg+k0Q3Aux/VXkYWjPOuozho1z665HfZlF8w/I/nMcyi+YfkfzmZXPY5nGMZ0BywxjGAMYxgDGMYAxjGAMYxgDKXrumkWSLVQmpISNwJpWUMGp/PpADjdR290t7ZdZ7nlWpKrBwfEzp1HTkpIrJ1kkmfqE6J+mVYniZglxhtwa+eGiIoki/3W9RCACSms1Ha1MsWnEc6NIQh9S6kKg2N+2LYlVQCuRW3PJUkSCSCHb2ZEaNo65XuAqWiN0CAxOw8MQOU5Jy0+on/UT9rTkaUKJImW23C/XtAWlIJH7J9Xpah4Gcl2hgatCfeRV/lLl4810+gwuJhVjbYnOdLvhEkweaZXbTyBiCykIX7LKfSpGygDz9zZzOCYLqafTGaeONds6iMWkjSABrIo2rXQrmwBdZTdE6yrVFHEh7X+i0v7ZCE+kIhBdQF2jlQCKq8uen6nZJIJSN0rb1KikO1FG0WT6lC82ea3ADkLoqsoPfXx/XwbGRtHyf4m02p0Op1Vh1SVm1kbrsbaz72LE7asMqqFPNMzDLv4j6FPqmYpLOyzxLJolkL7IwQbV33+WBLcWwC8+ncrdB1QxaiKaDXzQX3GOnZH2OsTURu9XnypqgQP75U/C/XleKfTawu7CF0g7KB60gVhuFA7JCu7h9vEajaOQdmnUU5OUVr1secouOjKXS/C8kUjdxolGoabchDyLEkNgPJKjIbCzENJusrITYonOk1HTyYRqT2gVKTq0Slln1SSRSbLB9bs0YjSQC27pWiR65PTtSnZBdZFSYGODSxm2h7Y7fc3AsrqQFPcf0gqNu7cbj9P6SYxYdlbuCdRdjuqoXfIBQkY0L4UcWADbHbp03fMzOnh51djZrPhmMJFBKLaBBGjg0ykKosEf/AGg1yLHvmqafY8GmjYFkCSFpDdiJgUDVRLOVJ4/2Ma4o2Wu6nKaDQQB3te8skgAc+D2q9+TW72q+byKvR4KIaNXJO5mcAszXdk15se1AVxWbJaxTlG1rPj1qafiRleQaorLCYwXmEMyMhCncTtdbr5rraTfvxUvo4/Ud0yAxyxhZE07fMApYO5r5h6lFqSoI83YFL1npsadx9jbp1aISKHNNKNn7gXjaL+Y+Kr6Z0LM6sskVdxDa34YHhlb7Ef8ANH2xdcTHJJJqPCxX9Z6o0BQ7A0Zve5fbtI27RyP6rbk0PT9SM26eaDVRBqWSNr4YBqIJU/XnyMz1fWoLLbJo6FuP08xVSPNMEI2/3I+5GYaXWtKoOn080qsNyOI+3G188NJt/wA++RY9e8ju39jemu1Gm9UZM0Q5aFrZwPcxuTf4Q35Newzr+l62OZUkiYMjEEEfn+c5SPpOvl89vTKeb3d2QD6ba2hve7YceObHQfDfRk0qCNCWt97sx5ZmPJzKNzQxPdNfTuVeMYzojjBjGMAYxjAGMYwBjGMAYxjAGMYwBkbUaJWsgbWsNYuiVIPqAI3A1RB8ji8k4yJRUlZkptO6I0rSNOZZVMqsoWSLepiYqKV0Di425N8t5q/N4xiEaiNn08ogCSFh3GnUSbo9h7e4mgvcACqfPjgZImmVFLMaA8+/+APJ+gHJyt1UcsylWbtIwIKBUdmBFEOXDLRB5UD/AM3tlVicHhY6y34FrhHisQ7U1dLfgSNe5eaKfTmdIVqSOLvCCB+DTBEiLEGyTbC/ceRm9+pamTUo25NMsqiCaRD3GoFmjIMoCoQzOt7WvuixwKlxr3YlBa5Yk28n/URfDc/115Hv5Gcn0mfUh+xqQZPQbk7JCk/dlGwqwJocEVRu7GhlSOghhabjZqz660Og6noYqeNVkRmDLK7vcrFhQO7nkAmj98pOk6eaAuJGXshdwYv4K+TTeARybbjb72Tk7qnVWhj3SDuRpwpAuUA8BfPrH0/q598h62V9QOxBHIWcDeXhkjURt7kyKOCOLF/8i5ZtwtGKT0fXt+CQJhMVMZuNWDl6O1uLGw/1DkEsLHtd3RusQCQxl9rA7TuVlXcaobyNtmxxeX2j0R2DSPzLEv8A07kV3YVAFE/7l4H1HBPzc0Wv6VBNzKgbgWbIsDmiQeR9QeD4OGrEUqveRut+JK1ECyIyOLV1KMLIsMKIsfY5S62R5NHG5JLehpGQ1e35mUrXp/qBHtz4yRJrZNTcWhJZz/4wAMaePVbcNVjxY5+orLiDqOmSOOGeJoZYlWLapNsFUABN6/uD2DKCTX1sYSuKlVRkv+ddeZV/r2j0qyyD9ztqSp9JMhUcVXHq+3H0y/8AgXpR0+jjQkklQ3PsNoAqvFgA/wB8quo9Ol1jxImnaDT3vkdmIZqqgEf1D3PKr45BBztQMlLU1cRVUoJIZlF8w/I/nMcyi+YfkfzmZpPY5nGMZ0BywxjGAMYxgDGMYAxjGAMYxgDGMYAxjInUomkVYlUt3G2MoF2lEsPxtBB+xzGcssXJ8DOnB1JqC46GrR6//qIpmjJ06LID/USxKhZFRb3KAHqjZD8A3nnW45o0btgbxRHG+1u7UDzY+nn25zX1TVPHGXRQ5BFgkgBb5PAPgc5G0eu7oMkVkqdkke4G6AIo+N1EUeAbo+xFBUqOpLNI7nD4WOGjkht/fX9GXS9WupiO6iQdrbSasUQVPt5BFGx9c3aPVjmORx3I6D2QCQRw9ewaj/gj2zSvXIXAMJM5PhYxuN8cN/tPPytR80DRy36H8PMZP1GpVS23aiFQaB/3WOK9h9yTyazC3A9KlVQWa5WJojrnEaEiCNrlkH9TC/Qn1IPJPtVZ3aKAAAKAFADwAM8jQKKUAD6AUP8AjMszSsV1as6jIfU9MzKGjruxt3Ib8bwCKJ9lYEqSPZs5XqvTtZqLjEBiDt+45ePYFuztCsSQfwOPznbYw1cinVlT2NOj0qRIEQUoFe3NDya983XjGSebd3djGMYIGZRfMPyP5zHMovmH5H84D2OZxjGdAcsMYxgDGMYAxjGAc91XrssbSKiC0VtqttttsZYMP3AxFiqCG/rmWr6jNu7ZdEIdFDbSDNc21gg3cUoF/N/qDx79BeLzDK+ZnmXI55OrzFVKtEXfbvjCEtAWIvf6+dpO08Lz9PGbD1eVVkLIDtCkELtA3SSxknewFDt7vmHz19ze3i8ZXzIzLkcxo+p6iSQ06AMsYQFAw/1JlZ6SUjwFsbuLW/vtl6zKqSUF3r3WRSGJKxxuwPmyN6hf+BWdFeLxlfMnMuRW6PVSmXtvtIp/UqleYmjHuT83c/ts9741actIVnSRkYEmB02nahtbAdWUhhzZBux9BVlqNQsal3JCirpSx5NCgoJJs+AMh/DzaZ9NCqTJDJHDGksMxMbK6qFb5+ase3H+c0sdKSSimXHY8KbnKVReC+4TqM0qbt+nmBoq6R7P/wBldgRX29/OQ26lCiHau1rIKFdhBHncK8eORYNiibGYaPoiwy7422xgEbABVVXzA0VHt+BzWTPhDSibUy6nbcZUBbHDGqHBHstmvI3fnKt6nSu1ON+C60LL4B0zpp33gjfIXBIotYFtXtbWa8fTis6XGMzSsirqTzychkOfqSK5jpi4CGgBz3TIFAJI5uJvP2yZkWfp0TyLKwO9aohmW9t1uCkBgNzEBga3GvOSYMqdL8VxGBJpEZAYhK9FWCMY+4U+aya9wK+pBsCxHVFo7kdSGCMpUMwZlDgUha+D/TeRE+FdGF2iNtuzt13peVKbKPr5O3izz/jJup6XE772BJuyBI4ViBttkDbWNcWQfA+gySNT3pXUVnTeqkC65aNr/vE7D/n2yZmjSaRIwQu7k2xZ2diarlnJJ4AHn2zfkEoYxjAGZRfMPyP5zHMovmH5H84D2OZxjGdAcsMYxgDGMYAxjGAMYxgDGMYAxjGAReqRlo9o8tJGo/JmQZX9feaOgsAlAJEgPJQjwQoB3e49NnxwQSRK+II90DruZbKDcppluRRan2I8g5vn6lJQEyxSt4DljC5Aoeoiwx+9Ac+BlXj/APNeR0fYjkqc7K6uc+dKsunaQx/p3FsbZ4h6Du9VgHYa53Aj3o52vwlqN+ljNFatSCu02CRyB4P1zj+ratzEymI042lgyshDcEAg7rI4+UefI853PQdMseniVSCNoNgUCW5J/wCc0FuW2Ktk9Pkn4xjMyvGMYwBjGMAYxjAGMYwBmUXzD8j+cxzKL5h+R/OA9jmcYxnQHLDGMYAxjGAMYxgDGMYAxjGAMYxgEHrqk6acDz2ZKrzew1X3vK/UabT6tVJsMotf6ZI9wFgqf7cEEcA+wOX6+c4zU+npkTrw66ePaw4Zf2x4I5GVvaC1j9/g6HsKVlU+z/Jd6bpSLC0G5irBgSSAw3fTaABXtQy7+AtS8mg07uoUsgIABAo8irJ45+ucjBO56YzlmLfp3O4klr2Nzf1z6H0lQIYgBQ2L4+4vK6O5b4qScFbw+SXjGMzNAYxjAGMYwBjGMAYxjAGZRfMPyP5zHMovmH5H84D2P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57150" y="-1058863"/>
            <a:ext cx="2857500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7428" name="Picture 20" descr="implantation bleedi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4005064"/>
            <a:ext cx="1368152" cy="136815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572000" y="5589240"/>
            <a:ext cx="1800200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 smtClean="0"/>
              <a:t>Implantācija</a:t>
            </a:r>
          </a:p>
          <a:p>
            <a:r>
              <a:rPr lang="lv-LV" dirty="0" smtClean="0"/>
              <a:t> 6 – 12 dienas</a:t>
            </a:r>
            <a:endParaRPr lang="lv-LV" dirty="0"/>
          </a:p>
        </p:txBody>
      </p:sp>
      <p:sp>
        <p:nvSpPr>
          <p:cNvPr id="21" name="Up Arrow 20"/>
          <p:cNvSpPr/>
          <p:nvPr/>
        </p:nvSpPr>
        <p:spPr>
          <a:xfrm>
            <a:off x="4932040" y="3140968"/>
            <a:ext cx="360040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7430" name="Picture 22" descr="http://www.hospitalwanitametro.com/images/yolk%20sa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3140968"/>
            <a:ext cx="2348111" cy="1590903"/>
          </a:xfrm>
          <a:prstGeom prst="rect">
            <a:avLst/>
          </a:prstGeom>
          <a:noFill/>
        </p:spPr>
      </p:pic>
      <p:pic>
        <p:nvPicPr>
          <p:cNvPr id="17432" name="Picture 24" descr="http://www.hospitalwanitametro.com/images/CRL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4744506"/>
            <a:ext cx="2376264" cy="1914213"/>
          </a:xfrm>
          <a:prstGeom prst="rect">
            <a:avLst/>
          </a:prstGeom>
          <a:noFill/>
        </p:spPr>
      </p:pic>
      <p:sp>
        <p:nvSpPr>
          <p:cNvPr id="24" name="Left-Right Arrow 23"/>
          <p:cNvSpPr/>
          <p:nvPr/>
        </p:nvSpPr>
        <p:spPr>
          <a:xfrm>
            <a:off x="3563888" y="4653136"/>
            <a:ext cx="864096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TextBox 24"/>
          <p:cNvSpPr txBox="1"/>
          <p:nvPr/>
        </p:nvSpPr>
        <p:spPr>
          <a:xfrm>
            <a:off x="5076056" y="1700808"/>
            <a:ext cx="2088232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dirty="0" smtClean="0"/>
              <a:t>Nav menstruācijas</a:t>
            </a:r>
            <a:endParaRPr lang="lv-LV" dirty="0"/>
          </a:p>
        </p:txBody>
      </p:sp>
      <p:sp>
        <p:nvSpPr>
          <p:cNvPr id="26" name="Down Arrow 25"/>
          <p:cNvSpPr/>
          <p:nvPr/>
        </p:nvSpPr>
        <p:spPr>
          <a:xfrm>
            <a:off x="5580112" y="2204864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7434" name="Picture 26" descr="http://upload.wikimedia.org/wikipedia/commons/thumb/1/1f/Pregnancy_test_result.jpg/220px-Pregnancy_test_result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8184" y="2060849"/>
            <a:ext cx="2095500" cy="936104"/>
          </a:xfrm>
          <a:prstGeom prst="rect">
            <a:avLst/>
          </a:prstGeom>
          <a:noFill/>
        </p:spPr>
      </p:pic>
      <p:sp>
        <p:nvSpPr>
          <p:cNvPr id="28" name="Down Arrow 27"/>
          <p:cNvSpPr/>
          <p:nvPr/>
        </p:nvSpPr>
        <p:spPr>
          <a:xfrm>
            <a:off x="7956376" y="2204864"/>
            <a:ext cx="864096" cy="79208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FF0000"/>
                </a:solidFill>
              </a:rPr>
              <a:t>!</a:t>
            </a:r>
            <a:endParaRPr lang="lv-LV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Rekomendācijas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lv-LV" dirty="0" smtClean="0"/>
          </a:p>
          <a:p>
            <a:r>
              <a:rPr lang="lv-LV" dirty="0" smtClean="0"/>
              <a:t>Pirmā US – tukša augļa ola ar </a:t>
            </a:r>
            <a:r>
              <a:rPr lang="lv-LV" dirty="0" err="1" smtClean="0"/>
              <a:t>vid.Ø</a:t>
            </a:r>
            <a:r>
              <a:rPr lang="lv-LV" dirty="0" smtClean="0"/>
              <a:t> ≥ 25mm vai CRL ≥ 7mmbez SD – </a:t>
            </a:r>
            <a:r>
              <a:rPr lang="lv-LV" dirty="0" err="1" smtClean="0"/>
              <a:t>missed</a:t>
            </a:r>
            <a:r>
              <a:rPr lang="lv-LV" dirty="0" smtClean="0"/>
              <a:t> </a:t>
            </a:r>
            <a:r>
              <a:rPr lang="lv-LV" dirty="0" err="1" smtClean="0"/>
              <a:t>abortion</a:t>
            </a:r>
            <a:r>
              <a:rPr lang="lv-LV" dirty="0" smtClean="0"/>
              <a:t>. Bet – iespējams arī atkārtot US pēc 7 dienām</a:t>
            </a:r>
          </a:p>
          <a:p>
            <a:r>
              <a:rPr lang="lv-LV" dirty="0" smtClean="0"/>
              <a:t>Embrijs bez SD – atkārtot US pēc 7 dienām, ja nav SD – </a:t>
            </a:r>
            <a:r>
              <a:rPr lang="lv-LV" i="1" dirty="0" err="1" smtClean="0"/>
              <a:t>missed</a:t>
            </a:r>
            <a:r>
              <a:rPr lang="lv-LV" i="1" dirty="0" smtClean="0"/>
              <a:t> </a:t>
            </a:r>
            <a:r>
              <a:rPr lang="lv-LV" i="1" dirty="0" err="1" smtClean="0"/>
              <a:t>abortion</a:t>
            </a:r>
            <a:endParaRPr lang="lv-LV" i="1" dirty="0" smtClean="0"/>
          </a:p>
          <a:p>
            <a:r>
              <a:rPr lang="lv-LV" dirty="0" smtClean="0"/>
              <a:t>Tukša augļa ola ± dzeltenuma maiss ≥ 12mm – US atkārtot pēc 7 dienām</a:t>
            </a:r>
          </a:p>
          <a:p>
            <a:r>
              <a:rPr lang="lv-LV" dirty="0" smtClean="0"/>
              <a:t> Tukša augļa ola ± dzeltenuma maiss ≤ 12mm – atkārtot US pēc 14 dienām. Ja vēl pēc 11 dienām nav augļa – </a:t>
            </a:r>
            <a:r>
              <a:rPr lang="lv-LV" i="1" dirty="0" err="1" smtClean="0"/>
              <a:t>missed</a:t>
            </a:r>
            <a:r>
              <a:rPr lang="lv-LV" i="1" dirty="0" smtClean="0"/>
              <a:t> </a:t>
            </a:r>
            <a:r>
              <a:rPr lang="lv-LV" i="1" dirty="0" err="1" smtClean="0"/>
              <a:t>abortion</a:t>
            </a:r>
            <a:endParaRPr lang="lv-LV" i="1" dirty="0" smtClean="0"/>
          </a:p>
          <a:p>
            <a:r>
              <a:rPr lang="lv-LV" dirty="0" smtClean="0"/>
              <a:t>Tukša augļa ola, atkārtot US pēc 7 dienām. Ja pēc 7 dienām redz dzeltenuma maisu – 27% būs progresējoša grūtniecība</a:t>
            </a:r>
          </a:p>
          <a:p>
            <a:r>
              <a:rPr lang="lv-LV" dirty="0" smtClean="0"/>
              <a:t>Embrijs pēc </a:t>
            </a:r>
            <a:r>
              <a:rPr lang="lv-LV" dirty="0" err="1" smtClean="0"/>
              <a:t>menstruācijām</a:t>
            </a:r>
            <a:r>
              <a:rPr lang="lv-LV" dirty="0" smtClean="0"/>
              <a:t> – 10 nedēļas bez SD – vienmēr </a:t>
            </a:r>
            <a:r>
              <a:rPr lang="lv-LV" i="1" dirty="0" err="1" smtClean="0"/>
              <a:t>missed</a:t>
            </a:r>
            <a:r>
              <a:rPr lang="lv-LV" i="1" dirty="0" smtClean="0"/>
              <a:t> </a:t>
            </a:r>
            <a:r>
              <a:rPr lang="lv-LV" i="1" dirty="0" err="1" smtClean="0"/>
              <a:t>abortion</a:t>
            </a:r>
            <a:endParaRPr lang="lv-LV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5805264"/>
            <a:ext cx="648072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sz="1600" i="1" dirty="0" err="1" smtClean="0">
                <a:solidFill>
                  <a:schemeClr val="bg2">
                    <a:lumMod val="25000"/>
                  </a:schemeClr>
                </a:solidFill>
              </a:rPr>
              <a:t>Diagnostic</a:t>
            </a:r>
            <a:r>
              <a:rPr lang="lv-LV" sz="16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lv-LV" sz="1600" i="1" dirty="0" err="1" smtClean="0">
                <a:solidFill>
                  <a:schemeClr val="bg2">
                    <a:lumMod val="25000"/>
                  </a:schemeClr>
                </a:solidFill>
              </a:rPr>
              <a:t>Criteria</a:t>
            </a:r>
            <a:r>
              <a:rPr lang="lv-LV" sz="16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lv-LV" sz="1600" i="1" dirty="0" err="1" smtClean="0">
                <a:solidFill>
                  <a:schemeClr val="bg2">
                    <a:lumMod val="25000"/>
                  </a:schemeClr>
                </a:solidFill>
              </a:rPr>
              <a:t>for</a:t>
            </a:r>
            <a:r>
              <a:rPr lang="lv-LV" sz="16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lv-LV" sz="1600" i="1" dirty="0" err="1" smtClean="0">
                <a:solidFill>
                  <a:schemeClr val="bg2">
                    <a:lumMod val="25000"/>
                  </a:schemeClr>
                </a:solidFill>
              </a:rPr>
              <a:t>Nonviable</a:t>
            </a:r>
            <a:r>
              <a:rPr lang="lv-LV" sz="16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lv-LV" sz="1600" i="1" dirty="0" err="1" smtClean="0">
                <a:solidFill>
                  <a:schemeClr val="bg2">
                    <a:lumMod val="25000"/>
                  </a:schemeClr>
                </a:solidFill>
              </a:rPr>
              <a:t>Pregnancy</a:t>
            </a:r>
            <a:r>
              <a:rPr lang="lv-LV" sz="16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lv-LV" sz="1600" i="1" dirty="0" err="1" smtClean="0">
                <a:solidFill>
                  <a:schemeClr val="bg2">
                    <a:lumMod val="25000"/>
                  </a:schemeClr>
                </a:solidFill>
              </a:rPr>
              <a:t>early</a:t>
            </a:r>
            <a:r>
              <a:rPr lang="lv-LV" sz="16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lv-LV" sz="1600" i="1" dirty="0" err="1" smtClean="0">
                <a:solidFill>
                  <a:schemeClr val="bg2">
                    <a:lumMod val="25000"/>
                  </a:schemeClr>
                </a:solidFill>
              </a:rPr>
              <a:t>in</a:t>
            </a:r>
            <a:r>
              <a:rPr lang="lv-LV" sz="1600" i="1" dirty="0" smtClean="0">
                <a:solidFill>
                  <a:schemeClr val="bg2">
                    <a:lumMod val="25000"/>
                  </a:schemeClr>
                </a:solidFill>
              </a:rPr>
              <a:t> First </a:t>
            </a:r>
            <a:r>
              <a:rPr lang="lv-LV" sz="1600" i="1" dirty="0" err="1" smtClean="0">
                <a:solidFill>
                  <a:schemeClr val="bg2">
                    <a:lumMod val="25000"/>
                  </a:schemeClr>
                </a:solidFill>
              </a:rPr>
              <a:t>Trimester</a:t>
            </a:r>
            <a:endParaRPr lang="lv-LV" sz="16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lv-LV" sz="1600" i="1" dirty="0" smtClean="0">
                <a:solidFill>
                  <a:schemeClr val="bg2">
                    <a:lumMod val="25000"/>
                  </a:schemeClr>
                </a:solidFill>
              </a:rPr>
              <a:t>P </a:t>
            </a:r>
            <a:r>
              <a:rPr lang="lv-LV" sz="1600" i="1" dirty="0" err="1" smtClean="0">
                <a:solidFill>
                  <a:schemeClr val="bg2">
                    <a:lumMod val="25000"/>
                  </a:schemeClr>
                </a:solidFill>
              </a:rPr>
              <a:t>Doubilet</a:t>
            </a:r>
            <a:r>
              <a:rPr lang="lv-LV" sz="16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lv-LV" sz="1600" i="1" dirty="0" err="1" smtClean="0">
                <a:solidFill>
                  <a:schemeClr val="bg2">
                    <a:lumMod val="25000"/>
                  </a:schemeClr>
                </a:solidFill>
              </a:rPr>
              <a:t>et</a:t>
            </a:r>
            <a:r>
              <a:rPr lang="lv-LV" sz="16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lv-LV" sz="1600" i="1" dirty="0" err="1" smtClean="0">
                <a:solidFill>
                  <a:schemeClr val="bg2">
                    <a:lumMod val="25000"/>
                  </a:schemeClr>
                </a:solidFill>
              </a:rPr>
              <a:t>al</a:t>
            </a:r>
            <a:r>
              <a:rPr lang="lv-LV" sz="1600" i="1" dirty="0" smtClean="0">
                <a:solidFill>
                  <a:schemeClr val="bg2">
                    <a:lumMod val="25000"/>
                  </a:schemeClr>
                </a:solidFill>
              </a:rPr>
              <a:t>, N </a:t>
            </a:r>
            <a:r>
              <a:rPr lang="lv-LV" sz="1600" i="1" dirty="0" err="1" smtClean="0">
                <a:solidFill>
                  <a:schemeClr val="bg2">
                    <a:lumMod val="25000"/>
                  </a:schemeClr>
                </a:solidFill>
              </a:rPr>
              <a:t>Engl</a:t>
            </a:r>
            <a:r>
              <a:rPr lang="lv-LV" sz="1600" i="1" dirty="0" smtClean="0">
                <a:solidFill>
                  <a:schemeClr val="bg2">
                    <a:lumMod val="25000"/>
                  </a:schemeClr>
                </a:solidFill>
              </a:rPr>
              <a:t> J </a:t>
            </a:r>
            <a:r>
              <a:rPr lang="lv-LV" sz="1600" i="1" dirty="0" err="1" smtClean="0">
                <a:solidFill>
                  <a:schemeClr val="bg2">
                    <a:lumMod val="25000"/>
                  </a:schemeClr>
                </a:solidFill>
              </a:rPr>
              <a:t>Med</a:t>
            </a:r>
            <a:r>
              <a:rPr lang="lv-LV" sz="1600" i="1" dirty="0" smtClean="0">
                <a:solidFill>
                  <a:schemeClr val="bg2">
                    <a:lumMod val="25000"/>
                  </a:schemeClr>
                </a:solidFill>
              </a:rPr>
              <a:t> 2013;369</a:t>
            </a:r>
            <a:endParaRPr lang="lv-LV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Aizdomīgi, bet ne bezcerīgi: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CRL &lt; 7 mm bez SD</a:t>
            </a:r>
          </a:p>
          <a:p>
            <a:r>
              <a:rPr lang="lv-LV" dirty="0" smtClean="0"/>
              <a:t>Augļa olas </a:t>
            </a:r>
            <a:r>
              <a:rPr lang="lv-LV" dirty="0" err="1" smtClean="0"/>
              <a:t>vid.Ø</a:t>
            </a:r>
            <a:r>
              <a:rPr lang="lv-LV" dirty="0" smtClean="0"/>
              <a:t> 16 – 24mm , augli neredz</a:t>
            </a:r>
          </a:p>
          <a:p>
            <a:r>
              <a:rPr lang="lv-LV" dirty="0" smtClean="0"/>
              <a:t>US redz augļa olu bez dzeltenuma maisa un US pēc 7 – 13 dienām vēl neredz augli ar SD</a:t>
            </a:r>
          </a:p>
          <a:p>
            <a:r>
              <a:rPr lang="lv-LV" dirty="0" smtClean="0"/>
              <a:t>Ja pēc US, kurā redz augļa olu ar dzeltenuma maisu , pēc 7 – 10 dienām vēl neredz augli</a:t>
            </a:r>
          </a:p>
          <a:p>
            <a:r>
              <a:rPr lang="lv-LV" dirty="0" smtClean="0"/>
              <a:t>Ja neredz augli ≥ 6 nedēļas pēc </a:t>
            </a:r>
            <a:r>
              <a:rPr lang="lv-LV" dirty="0" err="1" smtClean="0"/>
              <a:t>menstruācijām</a:t>
            </a:r>
            <a:endParaRPr lang="lv-LV" dirty="0" smtClean="0"/>
          </a:p>
          <a:p>
            <a:r>
              <a:rPr lang="lv-LV" dirty="0" smtClean="0"/>
              <a:t>Ja redz tukšu amnija maisu, kas atrodas blakus dzeltenuma maisam, bet neredz embriju</a:t>
            </a:r>
          </a:p>
          <a:p>
            <a:r>
              <a:rPr lang="lv-LV" dirty="0" smtClean="0"/>
              <a:t>Palielināts dzeltenuma maiss ≥ 7mm</a:t>
            </a:r>
          </a:p>
          <a:p>
            <a:r>
              <a:rPr lang="lv-LV" dirty="0" smtClean="0"/>
              <a:t>Vizuāli salīdzinoši maza augļa ola  – starpība augļa olas diametram ar CRL - &lt; 5mm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5733256"/>
            <a:ext cx="7128792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i="1" dirty="0" err="1" smtClean="0">
                <a:solidFill>
                  <a:schemeClr val="bg2">
                    <a:lumMod val="25000"/>
                  </a:schemeClr>
                </a:solidFill>
              </a:rPr>
              <a:t>Diagnostic</a:t>
            </a:r>
            <a:r>
              <a:rPr lang="lv-LV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bg2">
                    <a:lumMod val="25000"/>
                  </a:schemeClr>
                </a:solidFill>
              </a:rPr>
              <a:t>Criteria</a:t>
            </a:r>
            <a:r>
              <a:rPr lang="lv-LV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bg2">
                    <a:lumMod val="25000"/>
                  </a:schemeClr>
                </a:solidFill>
              </a:rPr>
              <a:t>for</a:t>
            </a:r>
            <a:r>
              <a:rPr lang="lv-LV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bg2">
                    <a:lumMod val="25000"/>
                  </a:schemeClr>
                </a:solidFill>
              </a:rPr>
              <a:t>Nonviable</a:t>
            </a:r>
            <a:r>
              <a:rPr lang="lv-LV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bg2">
                    <a:lumMod val="25000"/>
                  </a:schemeClr>
                </a:solidFill>
              </a:rPr>
              <a:t>Pregnancy</a:t>
            </a:r>
            <a:r>
              <a:rPr lang="lv-LV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bg2">
                    <a:lumMod val="25000"/>
                  </a:schemeClr>
                </a:solidFill>
              </a:rPr>
              <a:t>early</a:t>
            </a:r>
            <a:r>
              <a:rPr lang="lv-LV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bg2">
                    <a:lumMod val="25000"/>
                  </a:schemeClr>
                </a:solidFill>
              </a:rPr>
              <a:t>in</a:t>
            </a:r>
            <a:r>
              <a:rPr lang="lv-LV" i="1" dirty="0" smtClean="0">
                <a:solidFill>
                  <a:schemeClr val="bg2">
                    <a:lumMod val="25000"/>
                  </a:schemeClr>
                </a:solidFill>
              </a:rPr>
              <a:t> First </a:t>
            </a:r>
            <a:r>
              <a:rPr lang="lv-LV" i="1" dirty="0" err="1" smtClean="0">
                <a:solidFill>
                  <a:schemeClr val="bg2">
                    <a:lumMod val="25000"/>
                  </a:schemeClr>
                </a:solidFill>
              </a:rPr>
              <a:t>Trimester</a:t>
            </a:r>
            <a:endParaRPr lang="lv-LV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lv-LV" i="1" dirty="0" smtClean="0">
                <a:solidFill>
                  <a:schemeClr val="bg2">
                    <a:lumMod val="25000"/>
                  </a:schemeClr>
                </a:solidFill>
              </a:rPr>
              <a:t>P </a:t>
            </a:r>
            <a:r>
              <a:rPr lang="lv-LV" i="1" dirty="0" err="1" smtClean="0">
                <a:solidFill>
                  <a:schemeClr val="bg2">
                    <a:lumMod val="25000"/>
                  </a:schemeClr>
                </a:solidFill>
              </a:rPr>
              <a:t>Doubilet</a:t>
            </a:r>
            <a:r>
              <a:rPr lang="lv-LV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bg2">
                    <a:lumMod val="25000"/>
                  </a:schemeClr>
                </a:solidFill>
              </a:rPr>
              <a:t>et</a:t>
            </a:r>
            <a:r>
              <a:rPr lang="lv-LV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bg2">
                    <a:lumMod val="25000"/>
                  </a:schemeClr>
                </a:solidFill>
              </a:rPr>
              <a:t>al</a:t>
            </a:r>
            <a:r>
              <a:rPr lang="lv-LV" i="1" dirty="0" smtClean="0">
                <a:solidFill>
                  <a:schemeClr val="bg2">
                    <a:lumMod val="25000"/>
                  </a:schemeClr>
                </a:solidFill>
              </a:rPr>
              <a:t>, N </a:t>
            </a:r>
            <a:r>
              <a:rPr lang="lv-LV" i="1" dirty="0" err="1" smtClean="0">
                <a:solidFill>
                  <a:schemeClr val="bg2">
                    <a:lumMod val="25000"/>
                  </a:schemeClr>
                </a:solidFill>
              </a:rPr>
              <a:t>Engl</a:t>
            </a:r>
            <a:r>
              <a:rPr lang="lv-LV" i="1" dirty="0" smtClean="0">
                <a:solidFill>
                  <a:schemeClr val="bg2">
                    <a:lumMod val="25000"/>
                  </a:schemeClr>
                </a:solidFill>
              </a:rPr>
              <a:t> J </a:t>
            </a:r>
            <a:r>
              <a:rPr lang="lv-LV" i="1" dirty="0" err="1" smtClean="0">
                <a:solidFill>
                  <a:schemeClr val="bg2">
                    <a:lumMod val="25000"/>
                  </a:schemeClr>
                </a:solidFill>
              </a:rPr>
              <a:t>Med</a:t>
            </a:r>
            <a:r>
              <a:rPr lang="lv-LV" i="1" dirty="0" smtClean="0">
                <a:solidFill>
                  <a:schemeClr val="bg2">
                    <a:lumMod val="25000"/>
                  </a:schemeClr>
                </a:solidFill>
              </a:rPr>
              <a:t> 2013;369</a:t>
            </a:r>
            <a:endParaRPr lang="lv-LV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48680"/>
            <a:ext cx="792088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Establishing the death of an embryo by ultrasound: report of a public inquiry with recommendation</a:t>
            </a:r>
            <a:r>
              <a:rPr lang="lv-LV" sz="2400" b="1" dirty="0" smtClean="0"/>
              <a:t>                                                      </a:t>
            </a:r>
            <a:r>
              <a:rPr lang="en-US" sz="1200" i="1" dirty="0" smtClean="0"/>
              <a:t>W. Hately</a:t>
            </a:r>
            <a:r>
              <a:rPr lang="en-US" sz="1200" i="1" baseline="30000" dirty="0" smtClean="0"/>
              <a:t>1</a:t>
            </a:r>
            <a:r>
              <a:rPr lang="en-US" sz="1200" i="1" dirty="0" smtClean="0"/>
              <a:t>, </a:t>
            </a:r>
          </a:p>
          <a:p>
            <a:pPr algn="r"/>
            <a:r>
              <a:rPr lang="en-US" sz="1200" i="1" dirty="0" smtClean="0"/>
              <a:t>J. Case Barrister-at-law</a:t>
            </a:r>
            <a:r>
              <a:rPr lang="en-US" sz="1200" i="1" baseline="30000" dirty="0" smtClean="0"/>
              <a:t>1</a:t>
            </a:r>
            <a:r>
              <a:rPr lang="en-US" sz="1200" i="1" dirty="0" smtClean="0"/>
              <a:t> and</a:t>
            </a:r>
          </a:p>
          <a:p>
            <a:pPr algn="r"/>
            <a:r>
              <a:rPr lang="en-US" sz="1200" i="1" dirty="0" smtClean="0"/>
              <a:t>Professor S. Campbell</a:t>
            </a:r>
            <a:r>
              <a:rPr lang="en-US" sz="1200" i="1" baseline="30000" dirty="0" smtClean="0"/>
              <a:t>2,*</a:t>
            </a:r>
            <a:endParaRPr lang="en-US" sz="1200" i="1" dirty="0" smtClean="0"/>
          </a:p>
          <a:p>
            <a:pPr algn="r"/>
            <a:r>
              <a:rPr lang="en-US" sz="1200" i="1" dirty="0" smtClean="0"/>
              <a:t>Article first published online: 19 FEB 2003</a:t>
            </a:r>
          </a:p>
          <a:p>
            <a:pPr algn="r"/>
            <a:r>
              <a:rPr lang="en-US" sz="1200" i="1" dirty="0" smtClean="0"/>
              <a:t>DOI: 10.1046/j.1469-0705.1995.05050353</a:t>
            </a:r>
            <a:r>
              <a:rPr lang="en-US" dirty="0" smtClean="0"/>
              <a:t>.x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708920"/>
            <a:ext cx="3600400" cy="28623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lv-LV" b="1" u="sng" dirty="0" smtClean="0"/>
              <a:t>Rekomendē:</a:t>
            </a:r>
          </a:p>
          <a:p>
            <a:endParaRPr lang="lv-LV" b="1" u="sng" dirty="0" smtClean="0"/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vadlīnijas taktikai, lai neevakuētu dzīvu grūtniecību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pat, ja pastāv aizdomas par </a:t>
            </a:r>
            <a:r>
              <a:rPr lang="lv-LV" i="1" dirty="0" err="1" smtClean="0"/>
              <a:t>missed</a:t>
            </a:r>
            <a:r>
              <a:rPr lang="lv-LV" i="1" dirty="0" smtClean="0"/>
              <a:t> </a:t>
            </a:r>
            <a:r>
              <a:rPr lang="lv-LV" i="1" dirty="0" err="1" smtClean="0"/>
              <a:t>abortion</a:t>
            </a:r>
            <a:r>
              <a:rPr lang="lv-LV" i="1" dirty="0" smtClean="0"/>
              <a:t> </a:t>
            </a:r>
            <a:r>
              <a:rPr lang="lv-LV" dirty="0" smtClean="0"/>
              <a:t>– USG atkārto pēc 7 dienām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precīzi augļa olas , dzeltenuma maisa, CRL mērījumi, apraksta augļa olas formu, hematomas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2852936"/>
            <a:ext cx="4464496" cy="286232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u="sng" dirty="0" smtClean="0"/>
              <a:t>Hronoloģija:</a:t>
            </a:r>
          </a:p>
          <a:p>
            <a:endParaRPr lang="lv-LV" b="1" u="sng" dirty="0" smtClean="0"/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5 nedēļās – augļa ola – </a:t>
            </a:r>
            <a:r>
              <a:rPr lang="lv-LV" dirty="0" err="1" smtClean="0"/>
              <a:t>vid.Ø</a:t>
            </a:r>
            <a:r>
              <a:rPr lang="lv-LV" dirty="0" smtClean="0"/>
              <a:t> 10 mm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5 – 6  nedēļās – dzeltenuma maiss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augļa ola ~ Ø 16mm, blakus dzeltenuma</a:t>
            </a:r>
          </a:p>
          <a:p>
            <a:r>
              <a:rPr lang="lv-LV" dirty="0" smtClean="0"/>
              <a:t> maisam auglītis ~ 3mm ar SD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6 – 7 nedēļās – CRL ~ 6mm, SD ~ 125 X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7 nedēļās – CRL ~10mm, SD ~ 152X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8 nedēļās – CRL ~ 16mm, </a:t>
            </a:r>
            <a:r>
              <a:rPr lang="lv-LV" dirty="0" err="1" smtClean="0"/>
              <a:t>amnions</a:t>
            </a:r>
            <a:r>
              <a:rPr lang="lv-LV" dirty="0" smtClean="0"/>
              <a:t>,</a:t>
            </a:r>
          </a:p>
          <a:p>
            <a:r>
              <a:rPr lang="lv-LV" dirty="0" smtClean="0"/>
              <a:t> dzeltenuma maiss, SD ~ 175X, kustības +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lv-LV" dirty="0" smtClean="0"/>
              <a:t>Agrīnas grūtniecības attīstība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Kas sekmē grūtniecības sarežģījumus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 fontScale="40000" lnSpcReduction="20000"/>
          </a:bodyPr>
          <a:lstStyle/>
          <a:p>
            <a:r>
              <a:rPr lang="lv-LV" dirty="0" err="1" smtClean="0"/>
              <a:t>Hromasomālas</a:t>
            </a:r>
            <a:r>
              <a:rPr lang="lv-LV" dirty="0" smtClean="0"/>
              <a:t> patoloģijas</a:t>
            </a:r>
          </a:p>
          <a:p>
            <a:r>
              <a:rPr lang="lv-LV" dirty="0" smtClean="0"/>
              <a:t>Dzemdes dobuma patoloģijas</a:t>
            </a:r>
          </a:p>
          <a:p>
            <a:r>
              <a:rPr lang="lv-LV" dirty="0" smtClean="0"/>
              <a:t>Anatomiskas </a:t>
            </a:r>
            <a:r>
              <a:rPr lang="lv-LV" dirty="0" err="1" smtClean="0"/>
              <a:t>malformācijas</a:t>
            </a:r>
            <a:endParaRPr lang="lv-LV" dirty="0" smtClean="0"/>
          </a:p>
          <a:p>
            <a:r>
              <a:rPr lang="lv-LV" dirty="0" err="1" smtClean="0"/>
              <a:t>Luteīnās</a:t>
            </a:r>
            <a:r>
              <a:rPr lang="lv-LV" dirty="0" smtClean="0"/>
              <a:t> fāzes nepietiekamība</a:t>
            </a:r>
          </a:p>
          <a:p>
            <a:r>
              <a:rPr lang="lv-LV" dirty="0" err="1" smtClean="0"/>
              <a:t>Trombofīlija</a:t>
            </a:r>
            <a:r>
              <a:rPr lang="lv-LV" dirty="0" smtClean="0"/>
              <a:t>, AFS</a:t>
            </a:r>
          </a:p>
          <a:p>
            <a:r>
              <a:rPr lang="lv-LV" dirty="0" err="1" smtClean="0"/>
              <a:t>Hipertenzija</a:t>
            </a:r>
            <a:endParaRPr lang="lv-LV" dirty="0" smtClean="0"/>
          </a:p>
          <a:p>
            <a:r>
              <a:rPr lang="lv-LV" dirty="0" smtClean="0"/>
              <a:t>Sociāli- demogrāfiskie faktori</a:t>
            </a:r>
          </a:p>
          <a:p>
            <a:r>
              <a:rPr lang="lv-LV" dirty="0" smtClean="0"/>
              <a:t>Mātes vecums virs 35</a:t>
            </a:r>
          </a:p>
          <a:p>
            <a:r>
              <a:rPr lang="lv-LV" dirty="0" smtClean="0"/>
              <a:t>Sieviete nedzīvo kopā ar bioloģisko tēvu</a:t>
            </a:r>
          </a:p>
          <a:p>
            <a:r>
              <a:rPr lang="lv-LV" dirty="0" smtClean="0"/>
              <a:t>Ķermeņa svars - &lt; 16 ĶMI 30 &lt;</a:t>
            </a:r>
          </a:p>
          <a:p>
            <a:r>
              <a:rPr lang="lv-LV" dirty="0" smtClean="0"/>
              <a:t>Endokrīnās saslimšanas</a:t>
            </a:r>
          </a:p>
          <a:p>
            <a:r>
              <a:rPr lang="lv-LV" dirty="0" smtClean="0"/>
              <a:t>Iepriekšējie </a:t>
            </a:r>
            <a:r>
              <a:rPr lang="lv-LV" i="1" dirty="0" err="1" smtClean="0"/>
              <a:t>missed</a:t>
            </a:r>
            <a:r>
              <a:rPr lang="lv-LV" i="1" dirty="0" smtClean="0"/>
              <a:t> </a:t>
            </a:r>
            <a:r>
              <a:rPr lang="lv-LV" i="1" dirty="0" err="1" smtClean="0"/>
              <a:t>abortion</a:t>
            </a:r>
            <a:endParaRPr lang="lv-LV" i="1" dirty="0" smtClean="0"/>
          </a:p>
          <a:p>
            <a:r>
              <a:rPr lang="lv-LV" dirty="0" smtClean="0"/>
              <a:t>Neauglība, ārpusdzemdes grūtniecība </a:t>
            </a:r>
            <a:r>
              <a:rPr lang="lv-LV" dirty="0" err="1" smtClean="0"/>
              <a:t>anamnēzē</a:t>
            </a:r>
            <a:endParaRPr lang="lv-LV" dirty="0" smtClean="0"/>
          </a:p>
          <a:p>
            <a:r>
              <a:rPr lang="lv-LV" dirty="0" err="1" smtClean="0"/>
              <a:t>Akušieriskie</a:t>
            </a:r>
            <a:r>
              <a:rPr lang="lv-LV" dirty="0" smtClean="0"/>
              <a:t> faktori</a:t>
            </a:r>
          </a:p>
          <a:p>
            <a:r>
              <a:rPr lang="lv-LV" dirty="0" smtClean="0"/>
              <a:t>Stress </a:t>
            </a:r>
          </a:p>
          <a:p>
            <a:r>
              <a:rPr lang="lv-LV" dirty="0" smtClean="0"/>
              <a:t>Alkoholisms </a:t>
            </a:r>
          </a:p>
          <a:p>
            <a:r>
              <a:rPr lang="lv-LV" dirty="0" smtClean="0"/>
              <a:t>Daudz partneru</a:t>
            </a:r>
          </a:p>
          <a:p>
            <a:r>
              <a:rPr lang="lv-LV" dirty="0" smtClean="0"/>
              <a:t>Tēva faktors</a:t>
            </a:r>
          </a:p>
          <a:p>
            <a:r>
              <a:rPr lang="lv-LV" dirty="0" smtClean="0"/>
              <a:t>Tēva vecums virs 45</a:t>
            </a:r>
          </a:p>
          <a:p>
            <a:r>
              <a:rPr lang="lv-LV" dirty="0" smtClean="0"/>
              <a:t>Asiņošana </a:t>
            </a:r>
            <a:r>
              <a:rPr lang="lv-LV" i="1" dirty="0" err="1" smtClean="0"/>
              <a:t>coitus</a:t>
            </a:r>
            <a:r>
              <a:rPr lang="lv-LV" dirty="0" smtClean="0"/>
              <a:t> laikā</a:t>
            </a:r>
          </a:p>
          <a:p>
            <a:endParaRPr lang="lv-LV" dirty="0" smtClean="0"/>
          </a:p>
          <a:p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Faktori, kas neietekmē grūtniecības norisi</a:t>
            </a:r>
            <a:endParaRPr lang="lv-LV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lv-LV" dirty="0" smtClean="0"/>
              <a:t>Īss periods starp </a:t>
            </a:r>
            <a:r>
              <a:rPr lang="lv-LV" dirty="0" err="1" smtClean="0"/>
              <a:t>grūtniecībām</a:t>
            </a:r>
            <a:endParaRPr lang="lv-LV" dirty="0" smtClean="0"/>
          </a:p>
          <a:p>
            <a:r>
              <a:rPr lang="lv-LV" dirty="0" smtClean="0"/>
              <a:t>Izglītība</a:t>
            </a:r>
          </a:p>
          <a:p>
            <a:r>
              <a:rPr lang="lv-LV" dirty="0" err="1" smtClean="0"/>
              <a:t>Akušieriskie</a:t>
            </a:r>
            <a:r>
              <a:rPr lang="lv-LV" dirty="0" smtClean="0"/>
              <a:t> iznākumi</a:t>
            </a:r>
          </a:p>
          <a:p>
            <a:r>
              <a:rPr lang="lv-LV" dirty="0" err="1" smtClean="0"/>
              <a:t>Preeklampsija</a:t>
            </a:r>
            <a:r>
              <a:rPr lang="lv-LV" dirty="0" smtClean="0"/>
              <a:t> </a:t>
            </a:r>
            <a:r>
              <a:rPr lang="lv-LV" dirty="0" err="1" smtClean="0"/>
              <a:t>anamnēzē</a:t>
            </a:r>
            <a:endParaRPr lang="lv-LV" dirty="0" smtClean="0"/>
          </a:p>
          <a:p>
            <a:r>
              <a:rPr lang="lv-LV" dirty="0" smtClean="0"/>
              <a:t>Darbs, kas ir saistīts ar fizisku slodzi, stāvošs</a:t>
            </a:r>
          </a:p>
          <a:p>
            <a:r>
              <a:rPr lang="lv-LV" dirty="0" smtClean="0"/>
              <a:t>Kafija</a:t>
            </a:r>
          </a:p>
          <a:p>
            <a:r>
              <a:rPr lang="lv-LV" dirty="0" smtClean="0"/>
              <a:t>Uztura </a:t>
            </a:r>
            <a:r>
              <a:rPr lang="lv-LV" dirty="0" err="1" smtClean="0"/>
              <a:t>īpanības</a:t>
            </a:r>
            <a:r>
              <a:rPr lang="lv-LV" dirty="0" smtClean="0"/>
              <a:t>, dieta ( gaļa, </a:t>
            </a:r>
            <a:r>
              <a:rPr lang="lv-LV" dirty="0" err="1" smtClean="0"/>
              <a:t>veģitārisms</a:t>
            </a:r>
            <a:r>
              <a:rPr lang="lv-LV" dirty="0" smtClean="0"/>
              <a:t> </a:t>
            </a:r>
            <a:r>
              <a:rPr lang="lv-LV" dirty="0" err="1" smtClean="0"/>
              <a:t>utl</a:t>
            </a:r>
            <a:r>
              <a:rPr lang="lv-LV" dirty="0" smtClean="0"/>
              <a:t>)</a:t>
            </a:r>
          </a:p>
          <a:p>
            <a:r>
              <a:rPr lang="lv-LV" dirty="0" smtClean="0"/>
              <a:t>Smēķēšana un mērens alkohola patēriņš</a:t>
            </a:r>
          </a:p>
          <a:p>
            <a:r>
              <a:rPr lang="lv-LV" dirty="0" smtClean="0"/>
              <a:t>Fiziskas nodarbības, pat intensīvas</a:t>
            </a:r>
          </a:p>
          <a:p>
            <a:r>
              <a:rPr lang="lv-LV" dirty="0" smtClean="0"/>
              <a:t>Tēva smēķēšana vai alkohola lietošana</a:t>
            </a:r>
          </a:p>
          <a:p>
            <a:r>
              <a:rPr lang="lv-LV" dirty="0" smtClean="0"/>
              <a:t>Alkohols apaugļošanās brīdī</a:t>
            </a:r>
          </a:p>
          <a:p>
            <a:r>
              <a:rPr lang="lv-LV" dirty="0" smtClean="0"/>
              <a:t>Dzimumdzīve ( ja nav asiņošana)</a:t>
            </a:r>
          </a:p>
          <a:p>
            <a:r>
              <a:rPr lang="lv-LV" dirty="0" smtClean="0"/>
              <a:t>Slikta dūša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6309320"/>
            <a:ext cx="596451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i="1" dirty="0" err="1" smtClean="0"/>
              <a:t>Early</a:t>
            </a:r>
            <a:r>
              <a:rPr lang="lv-LV" i="1" dirty="0" smtClean="0"/>
              <a:t> </a:t>
            </a:r>
            <a:r>
              <a:rPr lang="lv-LV" i="1" dirty="0" err="1" smtClean="0"/>
              <a:t>pregnancy</a:t>
            </a:r>
            <a:r>
              <a:rPr lang="lv-LV" i="1" dirty="0" smtClean="0"/>
              <a:t> , </a:t>
            </a:r>
            <a:r>
              <a:rPr lang="lv-LV" i="1" dirty="0" err="1" smtClean="0"/>
              <a:t>Roy</a:t>
            </a:r>
            <a:r>
              <a:rPr lang="lv-LV" i="1" dirty="0" smtClean="0"/>
              <a:t> G </a:t>
            </a:r>
            <a:r>
              <a:rPr lang="lv-LV" i="1" dirty="0" err="1" smtClean="0"/>
              <a:t>Farquason</a:t>
            </a:r>
            <a:r>
              <a:rPr lang="lv-LV" i="1" dirty="0" smtClean="0"/>
              <a:t>, </a:t>
            </a:r>
            <a:r>
              <a:rPr lang="lv-LV" i="1" dirty="0" err="1" smtClean="0"/>
              <a:t>Cambridge</a:t>
            </a:r>
            <a:r>
              <a:rPr lang="lv-LV" i="1" dirty="0" smtClean="0"/>
              <a:t> </a:t>
            </a:r>
            <a:r>
              <a:rPr lang="lv-LV" i="1" dirty="0" err="1" smtClean="0"/>
              <a:t>medicine</a:t>
            </a:r>
            <a:r>
              <a:rPr lang="lv-LV" i="1" dirty="0" smtClean="0"/>
              <a:t> 2010</a:t>
            </a:r>
            <a:endParaRPr lang="lv-LV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b="1" dirty="0" smtClean="0"/>
              <a:t>Agrīnas grūtniecības neiznēsāšanas TV </a:t>
            </a:r>
            <a:r>
              <a:rPr lang="lv-LV" b="1" dirty="0" err="1" smtClean="0"/>
              <a:t>USG</a:t>
            </a:r>
            <a:r>
              <a:rPr lang="lv-LV" b="1" dirty="0" smtClean="0"/>
              <a:t> diagnostiskie kritēriji</a:t>
            </a:r>
            <a:endParaRPr lang="lv-LV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67544" y="1397000"/>
          <a:ext cx="8136904" cy="5323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501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Diagnostiskie </a:t>
                      </a:r>
                      <a:r>
                        <a:rPr lang="lv-LV" sz="1400" b="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kritēriji</a:t>
                      </a:r>
                      <a:endParaRPr lang="lv-LV" sz="1400" b="1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Aizdomas</a:t>
                      </a:r>
                      <a:r>
                        <a:rPr lang="lv-LV" sz="1400" b="0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 par agrīnu grūtniecības neiznēsāšanu - </a:t>
                      </a:r>
                      <a:r>
                        <a:rPr lang="lv-LV" sz="1400" b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 jāatkārto </a:t>
                      </a:r>
                      <a:r>
                        <a:rPr lang="lv-LV" sz="1400" b="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TVUS</a:t>
                      </a:r>
                      <a:r>
                        <a:rPr lang="lv-LV" sz="1400" b="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 pēc 7-10 </a:t>
                      </a:r>
                      <a:r>
                        <a:rPr lang="lv-LV" sz="1400" b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dienām</a:t>
                      </a:r>
                      <a:endParaRPr lang="lv-LV" sz="1400" b="1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</a:tr>
              <a:tr h="501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CRL</a:t>
                      </a:r>
                      <a:r>
                        <a:rPr lang="lv-LV" sz="14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 &gt;7 mm, nav embrija sirdsdarbības</a:t>
                      </a:r>
                      <a:endParaRPr lang="lv-LV" sz="14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CRL</a:t>
                      </a:r>
                      <a:r>
                        <a:rPr lang="lv-LV" sz="14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 5-7 mm, nav embrija sirdsdarbības</a:t>
                      </a:r>
                      <a:endParaRPr lang="lv-LV" sz="14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</a:tr>
              <a:tr h="501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Vidējais augļa olas diametrs 25 mm, nav embrija</a:t>
                      </a:r>
                      <a:endParaRPr lang="lv-LV" sz="14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Vidējais augļa olas diametrs 16-24 mm, nav embrija</a:t>
                      </a:r>
                      <a:endParaRPr lang="lv-LV" sz="14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</a:tr>
              <a:tr h="549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Nav embrija ar sirdsdarbību 2 nedēļas pēc iepriekšējas </a:t>
                      </a:r>
                      <a:r>
                        <a:rPr lang="lv-LV" sz="14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TVUS</a:t>
                      </a:r>
                      <a:r>
                        <a:rPr lang="lv-LV" sz="14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, kad vizualizēja augļa olu bez dzeltenuma maisa</a:t>
                      </a:r>
                      <a:endParaRPr lang="lv-LV" sz="14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Nav embrija ar sirdsdarbību 7-13 dienas pēc iepriekšējas </a:t>
                      </a:r>
                      <a:r>
                        <a:rPr lang="lv-LV" sz="14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TVUS</a:t>
                      </a:r>
                      <a:r>
                        <a:rPr lang="lv-LV" sz="14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, kad vizualizēja augļa olu bez dzeltenuma maisa</a:t>
                      </a:r>
                      <a:endParaRPr lang="lv-LV" sz="14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</a:tr>
              <a:tr h="549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Nav embrija ar sirdsdarbību 11 dienas pēc iepriekšējas </a:t>
                      </a:r>
                      <a:r>
                        <a:rPr lang="lv-LV" sz="14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TVUS</a:t>
                      </a:r>
                      <a:r>
                        <a:rPr lang="lv-LV" sz="14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, kad vizualizēja augļa olu ar dzeltenuma maisu</a:t>
                      </a:r>
                      <a:endParaRPr lang="lv-LV" sz="14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Nav embrija ar sirdsdarbību 7-10 dienas pēc iepriekšējas </a:t>
                      </a:r>
                      <a:r>
                        <a:rPr lang="lv-LV" sz="14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TVUS</a:t>
                      </a:r>
                      <a:r>
                        <a:rPr lang="lv-LV" sz="14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, kad vizualizēja augļa olu ar dzeltenuma maisu</a:t>
                      </a:r>
                      <a:endParaRPr lang="lv-LV" sz="14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</a:tr>
              <a:tr h="549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v-LV" sz="14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Neredz embriju pēc ≥</a:t>
                      </a:r>
                      <a:r>
                        <a:rPr lang="lv-LV" sz="14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lv-LV" sz="14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6 grūtniecības nedēļām (nav precīza </a:t>
                      </a:r>
                      <a:r>
                        <a:rPr lang="lv-LV" sz="14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gestācijas</a:t>
                      </a:r>
                      <a:r>
                        <a:rPr lang="lv-LV" sz="14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 laika noteikšanas metode)</a:t>
                      </a:r>
                      <a:endParaRPr lang="lv-LV" sz="14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</a:tr>
              <a:tr h="501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v-LV" sz="14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Tukšs amnijs (vizualizē</a:t>
                      </a:r>
                      <a:r>
                        <a:rPr lang="lv-LV" sz="14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Helvetica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lv-LV" sz="14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amniju bez dzeltenuma maisa)</a:t>
                      </a:r>
                      <a:endParaRPr lang="lv-LV" sz="14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</a:tr>
              <a:tr h="501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v-LV" sz="14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Palielināts dzeltenuma maiss &gt;7 mm</a:t>
                      </a:r>
                      <a:endParaRPr lang="lv-LV" sz="14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</a:tr>
              <a:tr h="755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v-LV" sz="14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Augļa olas diametrs ir relatīvi mazāks, salīdzinot ar embrija izmēriem (&lt; 5 mm atšķirība starp augļa olas diametru un </a:t>
                      </a:r>
                      <a:r>
                        <a:rPr lang="lv-LV" sz="14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CRL</a:t>
                      </a:r>
                      <a:r>
                        <a:rPr lang="lv-LV" sz="14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)</a:t>
                      </a:r>
                      <a:endParaRPr lang="lv-LV" sz="14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90600"/>
          </a:xfrm>
        </p:spPr>
        <p:txBody>
          <a:bodyPr/>
          <a:lstStyle/>
          <a:p>
            <a:r>
              <a:rPr lang="lv-LV" dirty="0" err="1" smtClean="0"/>
              <a:t>hCG</a:t>
            </a:r>
            <a:r>
              <a:rPr lang="lv-LV" dirty="0" smtClean="0"/>
              <a:t> izvērtēšana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229600" cy="5638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lv-LV" dirty="0" smtClean="0"/>
              <a:t>Ja neredz i/u augļa olu – VIENMĒR!!! Ir jāņem vērā ārpusdzemdes </a:t>
            </a:r>
            <a:r>
              <a:rPr lang="lv-LV" dirty="0" err="1" smtClean="0"/>
              <a:t>grūtnicība</a:t>
            </a:r>
            <a:endParaRPr lang="en-US" dirty="0" smtClean="0"/>
          </a:p>
          <a:p>
            <a:r>
              <a:rPr lang="lv-LV" dirty="0" smtClean="0"/>
              <a:t>Ar </a:t>
            </a:r>
            <a:r>
              <a:rPr lang="lv-LV" dirty="0" err="1" smtClean="0"/>
              <a:t>hCG</a:t>
            </a:r>
            <a:r>
              <a:rPr lang="lv-LV" dirty="0" smtClean="0"/>
              <a:t> mērījumu nevar noteikt grūtniecības lokalizāciju</a:t>
            </a:r>
            <a:endParaRPr lang="en-US" dirty="0" smtClean="0"/>
          </a:p>
          <a:p>
            <a:r>
              <a:rPr lang="lv-LV" dirty="0" smtClean="0"/>
              <a:t>Ja nav vizualizējama augļa ola – jāvērš vairāk uzmanība klīniskiem simptomiem kā </a:t>
            </a:r>
            <a:r>
              <a:rPr lang="en-US" dirty="0" smtClean="0"/>
              <a:t>  </a:t>
            </a:r>
            <a:r>
              <a:rPr lang="en-US" dirty="0" err="1" smtClean="0"/>
              <a:t>hCG</a:t>
            </a:r>
            <a:r>
              <a:rPr lang="en-US" dirty="0" smtClean="0"/>
              <a:t> re</a:t>
            </a:r>
            <a:r>
              <a:rPr lang="lv-LV" dirty="0" err="1" smtClean="0"/>
              <a:t>ezultātiem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hCG</a:t>
            </a:r>
            <a:r>
              <a:rPr lang="en-US" dirty="0" smtClean="0"/>
              <a:t> m</a:t>
            </a:r>
            <a:r>
              <a:rPr lang="lv-LV" dirty="0" err="1" smtClean="0"/>
              <a:t>ērījumi</a:t>
            </a:r>
            <a:r>
              <a:rPr lang="lv-LV" dirty="0" smtClean="0"/>
              <a:t> liecina par</a:t>
            </a:r>
            <a:r>
              <a:rPr lang="en-US" dirty="0" smtClean="0"/>
              <a:t> </a:t>
            </a:r>
            <a:r>
              <a:rPr lang="en-US" dirty="0" err="1" smtClean="0"/>
              <a:t>tro</a:t>
            </a:r>
            <a:r>
              <a:rPr lang="lv-LV" dirty="0" err="1" smtClean="0"/>
              <a:t>foblasta</a:t>
            </a:r>
            <a:r>
              <a:rPr lang="lv-LV" dirty="0" smtClean="0"/>
              <a:t> </a:t>
            </a:r>
            <a:r>
              <a:rPr lang="lv-LV" dirty="0" err="1" smtClean="0"/>
              <a:t>prolīferāciju</a:t>
            </a:r>
            <a:r>
              <a:rPr lang="lv-LV" dirty="0" smtClean="0"/>
              <a:t> – tos pielieto, lai izvērtētu tālāko taktiku</a:t>
            </a:r>
            <a:r>
              <a:rPr lang="en-US" dirty="0" smtClean="0"/>
              <a:t> </a:t>
            </a:r>
          </a:p>
          <a:p>
            <a:r>
              <a:rPr lang="lv-LV" dirty="0" smtClean="0"/>
              <a:t>Veiciet</a:t>
            </a:r>
            <a:r>
              <a:rPr lang="en-US" dirty="0" smtClean="0"/>
              <a:t> 2  </a:t>
            </a:r>
            <a:r>
              <a:rPr lang="en-US" dirty="0" err="1" smtClean="0"/>
              <a:t>hCG</a:t>
            </a:r>
            <a:r>
              <a:rPr lang="en-US" dirty="0" smtClean="0"/>
              <a:t> m</a:t>
            </a:r>
            <a:r>
              <a:rPr lang="lv-LV" dirty="0" err="1" smtClean="0"/>
              <a:t>ērījumus</a:t>
            </a:r>
            <a:r>
              <a:rPr lang="en-US" dirty="0" smtClean="0"/>
              <a:t>s a</a:t>
            </a:r>
            <a:r>
              <a:rPr lang="lv-LV" dirty="0" smtClean="0"/>
              <a:t>r</a:t>
            </a:r>
            <a:r>
              <a:rPr lang="en-US" dirty="0" smtClean="0"/>
              <a:t> 48 </a:t>
            </a:r>
            <a:r>
              <a:rPr lang="lv-LV" dirty="0" smtClean="0"/>
              <a:t>stundu intervālu un ne ātrāk</a:t>
            </a:r>
            <a:r>
              <a:rPr lang="en-US" dirty="0" smtClean="0"/>
              <a:t> </a:t>
            </a:r>
            <a:r>
              <a:rPr lang="lv-LV" dirty="0" smtClean="0"/>
              <a:t>, lai izvērtētu taktiku nezināmās lokalizācijas grūtniecības gadījumā</a:t>
            </a:r>
            <a:endParaRPr lang="en-US" dirty="0" smtClean="0"/>
          </a:p>
          <a:p>
            <a:r>
              <a:rPr lang="lv-LV" dirty="0" smtClean="0"/>
              <a:t>Neatkarīgi no</a:t>
            </a:r>
            <a:r>
              <a:rPr lang="en-US" dirty="0" smtClean="0"/>
              <a:t> </a:t>
            </a:r>
            <a:r>
              <a:rPr lang="en-US" dirty="0" err="1" smtClean="0"/>
              <a:t>hCG</a:t>
            </a:r>
            <a:r>
              <a:rPr lang="en-US" dirty="0" smtClean="0"/>
              <a:t> </a:t>
            </a:r>
            <a:r>
              <a:rPr lang="lv-LV" dirty="0" smtClean="0"/>
              <a:t>rezultāta INFORMĒJIET!!! Sievieti kā rīkoties simptomu pasliktināšanās gadījumā.</a:t>
            </a:r>
            <a:endParaRPr lang="en-US" dirty="0" smtClean="0"/>
          </a:p>
          <a:p>
            <a:r>
              <a:rPr lang="lv-LV" dirty="0" smtClean="0"/>
              <a:t>Ja </a:t>
            </a:r>
            <a:r>
              <a:rPr lang="en-US" dirty="0" err="1" smtClean="0"/>
              <a:t>hCG</a:t>
            </a:r>
            <a:r>
              <a:rPr lang="en-US" dirty="0" smtClean="0"/>
              <a:t> </a:t>
            </a:r>
            <a:r>
              <a:rPr lang="lv-LV" dirty="0" smtClean="0"/>
              <a:t>koncentrācija ir lielāka par</a:t>
            </a:r>
            <a:r>
              <a:rPr lang="en-US" dirty="0" smtClean="0"/>
              <a:t> 63% </a:t>
            </a:r>
            <a:r>
              <a:rPr lang="lv-LV" dirty="0" smtClean="0"/>
              <a:t> pēc </a:t>
            </a:r>
            <a:r>
              <a:rPr lang="en-US" dirty="0" smtClean="0"/>
              <a:t>48</a:t>
            </a:r>
            <a:r>
              <a:rPr lang="lv-LV" dirty="0" smtClean="0"/>
              <a:t> stundām</a:t>
            </a:r>
            <a:endParaRPr lang="en-US" dirty="0" smtClean="0"/>
          </a:p>
          <a:p>
            <a:pPr lvl="1"/>
            <a:r>
              <a:rPr lang="en-US" dirty="0" smtClean="0"/>
              <a:t>Info</a:t>
            </a:r>
            <a:r>
              <a:rPr lang="lv-LV" dirty="0" err="1" smtClean="0"/>
              <a:t>rmējiet</a:t>
            </a:r>
            <a:r>
              <a:rPr lang="lv-LV" dirty="0" smtClean="0"/>
              <a:t>, ka visticamāk ir i/u grūtniecība ( </a:t>
            </a:r>
            <a:r>
              <a:rPr lang="lv-LV" dirty="0" err="1" smtClean="0"/>
              <a:t>nedrīks</a:t>
            </a:r>
            <a:r>
              <a:rPr lang="lv-LV" dirty="0" smtClean="0"/>
              <a:t> izslēgt ārpusdzemdes grūtniecību )</a:t>
            </a:r>
            <a:r>
              <a:rPr lang="en-US" dirty="0" smtClean="0"/>
              <a:t> </a:t>
            </a:r>
          </a:p>
          <a:p>
            <a:pPr lvl="1"/>
            <a:r>
              <a:rPr lang="lv-LV" dirty="0" smtClean="0"/>
              <a:t>Rekomendē USG  pēc 7 dienām, vai 14 dienām</a:t>
            </a:r>
            <a:r>
              <a:rPr lang="en-US" dirty="0" smtClean="0"/>
              <a:t>7 and 14 days later. </a:t>
            </a:r>
            <a:r>
              <a:rPr lang="lv-LV" dirty="0" smtClean="0"/>
              <a:t> Ja </a:t>
            </a:r>
            <a:r>
              <a:rPr lang="lv-LV" dirty="0" err="1" smtClean="0"/>
              <a:t>hCG</a:t>
            </a:r>
            <a:r>
              <a:rPr lang="lv-LV" dirty="0" smtClean="0"/>
              <a:t> ir</a:t>
            </a:r>
            <a:r>
              <a:rPr lang="en-US" dirty="0" smtClean="0"/>
              <a:t>1500 IU/</a:t>
            </a:r>
            <a:r>
              <a:rPr lang="lv-LV" dirty="0" smtClean="0"/>
              <a:t>L – USG jāveic pēc iespējas ātrāk</a:t>
            </a:r>
            <a:endParaRPr lang="en-US" dirty="0" smtClean="0"/>
          </a:p>
          <a:p>
            <a:pPr lvl="1"/>
            <a:r>
              <a:rPr lang="lv-LV" dirty="0" smtClean="0"/>
              <a:t>Ja vizualizē dzīvu i/u grūtniecību USG – rekomendē </a:t>
            </a:r>
            <a:r>
              <a:rPr lang="lv-LV" dirty="0" err="1" smtClean="0"/>
              <a:t>antenatālu</a:t>
            </a:r>
            <a:r>
              <a:rPr lang="lv-LV" dirty="0" smtClean="0"/>
              <a:t> aprūpi</a:t>
            </a:r>
            <a:endParaRPr lang="en-US" dirty="0" smtClean="0"/>
          </a:p>
          <a:p>
            <a:pPr lvl="1"/>
            <a:r>
              <a:rPr lang="lv-LV" dirty="0" smtClean="0"/>
              <a:t>Ja nevizualizē i/u grūtniecību – tālākā taktika kā </a:t>
            </a:r>
            <a:r>
              <a:rPr lang="lv-LV" dirty="0" err="1" smtClean="0"/>
              <a:t>ekstrauterīnas</a:t>
            </a:r>
            <a:r>
              <a:rPr lang="lv-LV" dirty="0" smtClean="0"/>
              <a:t> grūtniecības gadījumā</a:t>
            </a:r>
            <a:endParaRPr lang="en-US" dirty="0" smtClean="0"/>
          </a:p>
          <a:p>
            <a:r>
              <a:rPr lang="lv-LV" dirty="0" smtClean="0"/>
              <a:t>Ja </a:t>
            </a:r>
            <a:r>
              <a:rPr lang="en-US" dirty="0" err="1" smtClean="0"/>
              <a:t>hCG</a:t>
            </a:r>
            <a:r>
              <a:rPr lang="en-US" dirty="0" smtClean="0"/>
              <a:t> </a:t>
            </a:r>
            <a:r>
              <a:rPr lang="lv-LV" dirty="0" smtClean="0"/>
              <a:t> samazinās vairāk kā</a:t>
            </a:r>
            <a:r>
              <a:rPr lang="en-US" dirty="0" smtClean="0"/>
              <a:t> 50% </a:t>
            </a:r>
            <a:r>
              <a:rPr lang="lv-LV" dirty="0" smtClean="0"/>
              <a:t> pēc 48 stundām:</a:t>
            </a:r>
            <a:endParaRPr lang="en-US" dirty="0" smtClean="0"/>
          </a:p>
          <a:p>
            <a:pPr lvl="1"/>
            <a:r>
              <a:rPr lang="lv-LV" dirty="0" smtClean="0"/>
              <a:t>Pacienti informē par to, ka grūtniecība neprolongējas? pārtraucas? apstājas?</a:t>
            </a:r>
            <a:endParaRPr lang="en-US" dirty="0" smtClean="0"/>
          </a:p>
          <a:p>
            <a:pPr lvl="1"/>
            <a:r>
              <a:rPr lang="lv-LV" dirty="0" smtClean="0"/>
              <a:t>Rekomendē veikt atkārtotu </a:t>
            </a:r>
            <a:r>
              <a:rPr lang="lv-LV" dirty="0" err="1" smtClean="0"/>
              <a:t>hCG</a:t>
            </a:r>
            <a:r>
              <a:rPr lang="lv-LV" dirty="0" smtClean="0"/>
              <a:t> pēc 14 dienām</a:t>
            </a:r>
          </a:p>
          <a:p>
            <a:r>
              <a:rPr lang="lv-LV" dirty="0" smtClean="0"/>
              <a:t>Ja </a:t>
            </a:r>
            <a:r>
              <a:rPr lang="en-US" dirty="0" err="1" smtClean="0"/>
              <a:t>hCG</a:t>
            </a:r>
            <a:r>
              <a:rPr lang="en-US" dirty="0" smtClean="0"/>
              <a:t> </a:t>
            </a:r>
            <a:r>
              <a:rPr lang="lv-LV" dirty="0" smtClean="0"/>
              <a:t>koncentrācija mazāk par  </a:t>
            </a:r>
            <a:r>
              <a:rPr lang="en-US" dirty="0" smtClean="0"/>
              <a:t>50% </a:t>
            </a:r>
            <a:r>
              <a:rPr lang="lv-LV" dirty="0" smtClean="0"/>
              <a:t> samazinās nelineāri vai par</a:t>
            </a:r>
            <a:r>
              <a:rPr lang="en-US" dirty="0" smtClean="0"/>
              <a:t> 63% </a:t>
            </a:r>
            <a:r>
              <a:rPr lang="lv-LV" dirty="0" smtClean="0"/>
              <a:t>palielinās neadekvāti – rekomendē atkārtotu apskati 24 stundu laikā</a:t>
            </a:r>
            <a:endParaRPr lang="en-US" dirty="0" smtClean="0"/>
          </a:p>
          <a:p>
            <a:r>
              <a:rPr lang="lv-LV" dirty="0" smtClean="0"/>
              <a:t>Nezināmas lokalizācijas grūtniecības gadījumā nerekomendē veikt progesterona mērījumu, tikai </a:t>
            </a:r>
            <a:r>
              <a:rPr lang="lv-LV" dirty="0" err="1" smtClean="0"/>
              <a:t>hCG</a:t>
            </a:r>
            <a:r>
              <a:rPr lang="en-US" dirty="0" smtClean="0"/>
              <a:t> </a:t>
            </a:r>
            <a:r>
              <a:rPr lang="lv-LV" dirty="0" smtClean="0"/>
              <a:t>.</a:t>
            </a:r>
            <a:endParaRPr lang="en-US" dirty="0" smtClean="0"/>
          </a:p>
          <a:p>
            <a:endParaRPr lang="lv-LV" dirty="0"/>
          </a:p>
        </p:txBody>
      </p:sp>
      <p:sp>
        <p:nvSpPr>
          <p:cNvPr id="90114" name="AutoShape 2" descr="Attēlu rezultāti vaicājumam “royal college of obstetricians and gynaecologists”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90116" name="AutoShape 4" descr="Attēlu rezultāti vaicājumam “royal college of obstetricians and gynaecologists”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90118" name="Picture 6" descr="http://archiveshub.ac.uk/images/contrlogos/rco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0"/>
            <a:ext cx="2686050" cy="866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64096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IA izmeklējumu un ārstēšanas protokoli</a:t>
            </a:r>
            <a:endParaRPr lang="lv-LV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504" y="980731"/>
          <a:ext cx="8928992" cy="571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  <a:gridCol w="2232248"/>
                <a:gridCol w="2232248"/>
              </a:tblGrid>
              <a:tr h="752015">
                <a:tc>
                  <a:txBody>
                    <a:bodyPr/>
                    <a:lstStyle/>
                    <a:p>
                      <a:r>
                        <a:rPr lang="lv-LV" dirty="0" smtClean="0"/>
                        <a:t>Izmeklējumi/ terapija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RCOG protokols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ASRM protokols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ESHRE</a:t>
                      </a:r>
                      <a:r>
                        <a:rPr lang="lv-LV" baseline="0" dirty="0" smtClean="0"/>
                        <a:t> protokols</a:t>
                      </a:r>
                      <a:endParaRPr lang="lv-LV" dirty="0"/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Vecāku </a:t>
                      </a:r>
                      <a:r>
                        <a:rPr lang="lv-LV" sz="1200" dirty="0" err="1" smtClean="0"/>
                        <a:t>kariotipēšana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Nerekomendē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Rekomendē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Rekomendē </a:t>
                      </a:r>
                      <a:endParaRPr lang="lv-LV" sz="1200" dirty="0"/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Augļa </a:t>
                      </a:r>
                      <a:r>
                        <a:rPr lang="lv-LV" sz="1200" dirty="0" err="1" smtClean="0"/>
                        <a:t>kariotipēšana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Rekomendē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Rekomendē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Nepieciešami pētījumi</a:t>
                      </a:r>
                      <a:endParaRPr lang="lv-LV" sz="1200" dirty="0"/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Dzemdes dobuma izmeklēšana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Rekomendē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Nav pietiekoši pierādījumu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Rekomendē </a:t>
                      </a:r>
                      <a:endParaRPr lang="lv-LV" sz="1200" dirty="0"/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Dzemdes dobuma starpsienas pārdalīšana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Nav pietiekoši pierādījumu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Jāizskata</a:t>
                      </a:r>
                      <a:r>
                        <a:rPr lang="lv-LV" sz="1200" baseline="0" dirty="0" smtClean="0"/>
                        <a:t> iespēja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----------------</a:t>
                      </a:r>
                      <a:endParaRPr lang="lv-LV" sz="1200" dirty="0"/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AFS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Rekomendē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Rekomendē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Rekomendē </a:t>
                      </a:r>
                      <a:endParaRPr lang="lv-LV" sz="1200" dirty="0"/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AFS ārstēšana ar m/m </a:t>
                      </a:r>
                      <a:r>
                        <a:rPr lang="lv-LV" sz="1200" dirty="0" err="1" smtClean="0"/>
                        <a:t>heparīnu</a:t>
                      </a:r>
                      <a:r>
                        <a:rPr lang="lv-LV" sz="1200" dirty="0" smtClean="0"/>
                        <a:t> un aspirīnu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Rekomendē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Rekomendē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Nav pietiekoši pierādījumu</a:t>
                      </a:r>
                      <a:endParaRPr lang="lv-LV" sz="1200" dirty="0"/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r>
                        <a:rPr lang="lv-LV" sz="1200" dirty="0" err="1" smtClean="0"/>
                        <a:t>Luteīnās</a:t>
                      </a:r>
                      <a:r>
                        <a:rPr lang="lv-LV" sz="1200" dirty="0" smtClean="0"/>
                        <a:t> fāzes izmeklējumi ( </a:t>
                      </a:r>
                      <a:r>
                        <a:rPr lang="lv-LV" sz="1200" dirty="0" err="1" smtClean="0"/>
                        <a:t>endometrija</a:t>
                      </a:r>
                      <a:r>
                        <a:rPr lang="lv-LV" sz="1200" dirty="0" smtClean="0"/>
                        <a:t> biopsija)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--------------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Nerekomendē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Nav pietiekoši pierādījumu</a:t>
                      </a:r>
                      <a:endParaRPr lang="lv-LV" sz="1200" dirty="0"/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Progesterona terapija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Nav pietiekoši pierādījumu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smtClean="0"/>
                        <a:t>Nav pietiekoši pierādījumu</a:t>
                      </a:r>
                    </a:p>
                    <a:p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Nav pietiekoši pierādījumu</a:t>
                      </a:r>
                      <a:endParaRPr lang="lv-LV" sz="1200" dirty="0"/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r>
                        <a:rPr lang="lv-LV" sz="1200" dirty="0" err="1" smtClean="0"/>
                        <a:t>hCG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smtClean="0"/>
                        <a:t>Nav pietiekoši pierādījumu</a:t>
                      </a:r>
                    </a:p>
                    <a:p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smtClean="0"/>
                        <a:t>Nav pietiekoši pierādījumu</a:t>
                      </a:r>
                    </a:p>
                    <a:p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smtClean="0"/>
                        <a:t>Nav pietiekoši pierādījumu</a:t>
                      </a:r>
                    </a:p>
                    <a:p>
                      <a:endParaRPr lang="lv-LV" sz="1200" dirty="0"/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Bakteriālā </a:t>
                      </a:r>
                      <a:r>
                        <a:rPr lang="lv-LV" sz="1200" dirty="0" err="1" smtClean="0"/>
                        <a:t>vaginoze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smtClean="0"/>
                        <a:t>Nav pietiekoši pierādījumu</a:t>
                      </a:r>
                    </a:p>
                    <a:p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Nerekomendē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-------------</a:t>
                      </a:r>
                      <a:endParaRPr lang="lv-LV" dirty="0"/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Pārmantotās </a:t>
                      </a:r>
                      <a:r>
                        <a:rPr lang="lv-LV" sz="1200" dirty="0" err="1" smtClean="0"/>
                        <a:t>trombofīlijas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Rekomendē pie II trimestra abortiem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Nerekomendē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Tikai ļoti atsevišķos</a:t>
                      </a:r>
                      <a:r>
                        <a:rPr lang="lv-LV" sz="1200" baseline="0" dirty="0" smtClean="0"/>
                        <a:t> gadījumos</a:t>
                      </a:r>
                      <a:endParaRPr lang="lv-LV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64096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IA izmeklējumu un ārstēšanas protokoli</a:t>
            </a:r>
            <a:endParaRPr lang="lv-LV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512" y="836712"/>
          <a:ext cx="8712968" cy="570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Izmeklējumi/</a:t>
                      </a:r>
                    </a:p>
                    <a:p>
                      <a:r>
                        <a:rPr lang="lv-LV" dirty="0" smtClean="0"/>
                        <a:t>terapija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RCOG protokols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ASRM protokols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ESHRE protokols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err="1" smtClean="0"/>
                        <a:t>Antikoagulantu</a:t>
                      </a:r>
                      <a:r>
                        <a:rPr lang="lv-LV" sz="1200" dirty="0" smtClean="0"/>
                        <a:t> terapija pie pārmantotām </a:t>
                      </a:r>
                      <a:r>
                        <a:rPr lang="lv-LV" sz="1200" dirty="0" err="1" smtClean="0"/>
                        <a:t>trombofīlijām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Nav pietiekoši pētījumi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---------------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Nav pietiekoši</a:t>
                      </a:r>
                      <a:r>
                        <a:rPr lang="lv-LV" sz="1200" baseline="0" dirty="0" smtClean="0"/>
                        <a:t> pētījumi</a:t>
                      </a:r>
                      <a:endParaRPr lang="lv-LV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Vairogdziedzera funkcija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-----------------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Rekomendē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Rekomendē </a:t>
                      </a:r>
                      <a:endParaRPr lang="lv-LV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Glikozes metabolisms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-----------------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Rekomendē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Rekomendē </a:t>
                      </a:r>
                      <a:endParaRPr lang="lv-LV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err="1" smtClean="0"/>
                        <a:t>Prolaktīns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-----------------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Rekomendē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---------------</a:t>
                      </a:r>
                      <a:endParaRPr lang="lv-LV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TORCH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Nerekomendē</a:t>
                      </a:r>
                      <a:r>
                        <a:rPr lang="lv-LV" sz="1200" baseline="0" dirty="0" smtClean="0"/>
                        <a:t>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Nerekomendē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Nerekomendē </a:t>
                      </a:r>
                      <a:endParaRPr lang="lv-LV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err="1" smtClean="0"/>
                        <a:t>Alloimunoloģiskie</a:t>
                      </a:r>
                      <a:r>
                        <a:rPr lang="lv-LV" sz="1200" dirty="0" smtClean="0"/>
                        <a:t> izmeklējumi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Nerekomendē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Nerekomendē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smtClean="0"/>
                        <a:t>Nav pietiekoši pierādījumu</a:t>
                      </a:r>
                    </a:p>
                    <a:p>
                      <a:endParaRPr lang="lv-LV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err="1" smtClean="0"/>
                        <a:t>Imunoterapija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Nerekomendē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Nerekomendē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err="1" smtClean="0"/>
                        <a:t>IVIg</a:t>
                      </a:r>
                      <a:r>
                        <a:rPr lang="lv-LV" sz="1200" dirty="0" smtClean="0"/>
                        <a:t> – nepieciešami pētījumi</a:t>
                      </a:r>
                      <a:endParaRPr lang="lv-LV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err="1" smtClean="0"/>
                        <a:t>Tender</a:t>
                      </a:r>
                      <a:r>
                        <a:rPr lang="lv-LV" sz="1200" dirty="0" smtClean="0"/>
                        <a:t> </a:t>
                      </a:r>
                      <a:r>
                        <a:rPr lang="lv-LV" sz="1200" dirty="0" err="1" smtClean="0"/>
                        <a:t>loving</a:t>
                      </a:r>
                      <a:r>
                        <a:rPr lang="lv-LV" sz="1200" dirty="0" smtClean="0"/>
                        <a:t> </a:t>
                      </a:r>
                      <a:r>
                        <a:rPr lang="lv-LV" sz="1200" dirty="0" err="1" smtClean="0"/>
                        <a:t>care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smtClean="0"/>
                        <a:t>Nav pietiekoši pierādījumu</a:t>
                      </a:r>
                    </a:p>
                    <a:p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Rekomendē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Rekomendē </a:t>
                      </a:r>
                      <a:endParaRPr lang="lv-LV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Dieta, alkohola, smēķēšanas atturība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-------------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---------------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Rekomendē </a:t>
                      </a:r>
                      <a:endParaRPr lang="lv-LV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err="1" smtClean="0"/>
                        <a:t>Folskābe</a:t>
                      </a:r>
                      <a:r>
                        <a:rPr lang="lv-LV" sz="1200" dirty="0" smtClean="0"/>
                        <a:t> </a:t>
                      </a:r>
                      <a:r>
                        <a:rPr lang="lv-LV" sz="1200" dirty="0" err="1" smtClean="0"/>
                        <a:t>hiperhomocistinēmijas</a:t>
                      </a:r>
                      <a:r>
                        <a:rPr lang="lv-LV" sz="1200" dirty="0" smtClean="0"/>
                        <a:t> gadījumā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-------------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----------------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Nav pietiekoši pierādījumu</a:t>
                      </a:r>
                      <a:endParaRPr lang="lv-LV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err="1" smtClean="0"/>
                        <a:t>Multivitamīni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----------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-----------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Nerekomendē </a:t>
                      </a:r>
                      <a:endParaRPr lang="lv-LV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err="1" smtClean="0"/>
                        <a:t>Steroīdhormoni</a:t>
                      </a:r>
                      <a:r>
                        <a:rPr lang="lv-LV" sz="1200" dirty="0" smtClean="0"/>
                        <a:t>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Nerekomendē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Nerekomendē 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Nerekomendē </a:t>
                      </a:r>
                      <a:endParaRPr lang="lv-LV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95300"/>
            <a:ext cx="8784976" cy="990600"/>
          </a:xfrm>
        </p:spPr>
        <p:txBody>
          <a:bodyPr>
            <a:normAutofit/>
          </a:bodyPr>
          <a:lstStyle/>
          <a:p>
            <a:pPr algn="ctr"/>
            <a:r>
              <a:rPr lang="lv-LV" sz="1600" b="1" dirty="0" err="1" smtClean="0"/>
              <a:t>IA</a:t>
            </a:r>
            <a:r>
              <a:rPr lang="lv-LV" sz="1600" b="1" dirty="0" smtClean="0"/>
              <a:t> iespējamie </a:t>
            </a:r>
            <a:r>
              <a:rPr lang="lv-LV" sz="1600" b="1" dirty="0" err="1" smtClean="0"/>
              <a:t>etioloģiskie</a:t>
            </a:r>
            <a:r>
              <a:rPr lang="lv-LV" sz="1600" b="1" dirty="0" smtClean="0"/>
              <a:t> faktori un pašreiz pētītās ārstēšanas stratēģijas</a:t>
            </a:r>
            <a:r>
              <a:rPr lang="lv-LV" sz="1600" dirty="0" smtClean="0"/>
              <a:t>.</a:t>
            </a:r>
            <a:endParaRPr lang="lv-LV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79512" y="548680"/>
          <a:ext cx="8856984" cy="612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lv-LV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Biomarķieris</a:t>
                      </a:r>
                      <a:r>
                        <a:rPr kumimoji="0" lang="lv-LV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/dzīves faktors</a:t>
                      </a:r>
                      <a:endParaRPr lang="lv-LV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Iespējamā</a:t>
                      </a:r>
                      <a:r>
                        <a:rPr lang="lv-LV" baseline="0" dirty="0" smtClean="0"/>
                        <a:t> ārstēšana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Vecāku 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hromosomālas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anomālijas</a:t>
                      </a:r>
                      <a:endParaRPr lang="lv-LV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000" dirty="0" err="1" smtClean="0"/>
                        <a:t>Preimplantācijas</a:t>
                      </a:r>
                      <a:r>
                        <a:rPr lang="lv-LV" sz="1000" baseline="0" dirty="0" smtClean="0"/>
                        <a:t> diagnostika</a:t>
                      </a:r>
                      <a:endParaRPr lang="lv-LV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000" dirty="0" err="1" smtClean="0"/>
                        <a:t>Autoantivielas</a:t>
                      </a:r>
                      <a:endParaRPr lang="lv-LV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Prednizolons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intravenozs 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imunoglobulīns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IvIg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lv-LV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NK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šūnu disfunkcija</a:t>
                      </a:r>
                      <a:endParaRPr lang="lv-LV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Prednizolons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intravenozs 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imunoglobulīns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IvIg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lv-LV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Patoloģiska 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HLA-G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ekspresija</a:t>
                      </a:r>
                      <a:endParaRPr lang="lv-LV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Prednizolons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intravenozs 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imunoglobulīns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lv-LV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IvIg</a:t>
                      </a:r>
                      <a:r>
                        <a:rPr kumimoji="0" lang="lv-LV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lv-LV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b="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Iedzimta/iegūta </a:t>
                      </a:r>
                      <a:r>
                        <a:rPr lang="lv-LV" sz="1000" b="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trombofīlija</a:t>
                      </a:r>
                      <a:endParaRPr lang="lv-LV" sz="1000" b="1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Heparīns</a:t>
                      </a:r>
                      <a:r>
                        <a:rPr lang="lv-LV" sz="10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, folijskābe, zemu devu aspirīns</a:t>
                      </a:r>
                      <a:endParaRPr lang="lv-LV" sz="10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Autoimūns tireoidīts</a:t>
                      </a:r>
                      <a:endParaRPr lang="lv-LV" sz="1000" b="1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Levotiroksīns</a:t>
                      </a:r>
                      <a:endParaRPr lang="lv-LV" sz="10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PCOS</a:t>
                      </a:r>
                      <a:endParaRPr lang="lv-LV" sz="1000" b="1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Svara samazināšana</a:t>
                      </a:r>
                      <a:endParaRPr lang="lv-LV" sz="10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Spermatozoīdu DNS fragmentācija</a:t>
                      </a:r>
                      <a:endParaRPr lang="lv-LV" sz="1000" b="1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Spermatozoīdu separācija un selekcija</a:t>
                      </a:r>
                      <a:endParaRPr lang="lv-LV" sz="10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Traucēta endometrija selekcija</a:t>
                      </a:r>
                      <a:endParaRPr lang="lv-LV" sz="1000" b="1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Endometrija fenotipa hormonāla korekcija </a:t>
                      </a:r>
                      <a:endParaRPr lang="lv-LV" sz="10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Dzemdes patoloģijas</a:t>
                      </a:r>
                      <a:endParaRPr lang="lv-LV" sz="1000" b="1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Ķirurģiska korekcija </a:t>
                      </a:r>
                      <a:endParaRPr lang="lv-LV" sz="10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HCG gēna polimorfisms</a:t>
                      </a:r>
                      <a:endParaRPr lang="lv-LV" sz="1000" b="1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HCG substitūcija</a:t>
                      </a:r>
                      <a:endParaRPr lang="lv-LV" sz="10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Alkohola lietošana (2-3 devas nedēļā)</a:t>
                      </a:r>
                      <a:endParaRPr lang="lv-LV" sz="1000" b="1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Pārtraukt lietošanu</a:t>
                      </a:r>
                      <a:endParaRPr lang="lv-LV" sz="10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Aptaukošanās</a:t>
                      </a:r>
                      <a:endParaRPr lang="lv-LV" sz="1000" b="1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Svara samazināšana</a:t>
                      </a:r>
                      <a:endParaRPr lang="lv-LV" sz="10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Luteīnās fāzes nepietiekamība</a:t>
                      </a:r>
                      <a:endParaRPr lang="lv-LV" sz="1000" b="1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Progesterona preparāti</a:t>
                      </a:r>
                      <a:endParaRPr lang="lv-LV" sz="10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b="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Imunoloģiski faktori</a:t>
                      </a:r>
                      <a:endParaRPr lang="lv-LV" sz="1000" b="1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Imunizācija ar tēva leikocītiem, imunizācija ar trešās personas leikocītiem, placentas </a:t>
                      </a:r>
                      <a:r>
                        <a:rPr lang="lv-LV" sz="10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trofoblasta</a:t>
                      </a:r>
                      <a:r>
                        <a:rPr lang="lv-LV" sz="10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 plazmatiskas membrānas pūslīšu ievadīšana un intravenozais imūnglobulīns </a:t>
                      </a:r>
                      <a:r>
                        <a:rPr lang="lv-LV" sz="10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efektīvitāte</a:t>
                      </a:r>
                      <a:r>
                        <a:rPr lang="lv-LV" sz="10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lv-LV" sz="10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patreiz</a:t>
                      </a:r>
                      <a:r>
                        <a:rPr lang="lv-LV" sz="10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 no placebo neatšķiras.</a:t>
                      </a:r>
                      <a:endParaRPr lang="lv-LV" sz="10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esources.ama.uk.com/glowm_www/graphics/figures/v5/0480/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51" y="1917846"/>
            <a:ext cx="8887845" cy="393546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07704" y="404664"/>
            <a:ext cx="71465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lv-LV" dirty="0"/>
              <a:t> </a:t>
            </a:r>
            <a:r>
              <a:rPr lang="lv-LV" dirty="0" smtClean="0"/>
              <a:t>K</a:t>
            </a:r>
            <a:r>
              <a:rPr lang="lv-LV" dirty="0" smtClean="0"/>
              <a:t>līniski </a:t>
            </a:r>
            <a:r>
              <a:rPr lang="lv-LV" dirty="0" smtClean="0"/>
              <a:t>var </a:t>
            </a:r>
            <a:r>
              <a:rPr lang="lv-LV" dirty="0" err="1" smtClean="0"/>
              <a:t>dg</a:t>
            </a:r>
            <a:r>
              <a:rPr lang="lv-LV" dirty="0" smtClean="0"/>
              <a:t>. </a:t>
            </a:r>
            <a:r>
              <a:rPr lang="lv-LV" dirty="0" smtClean="0"/>
              <a:t>grūtniecību no ~ 5 – 6 nedēļas pēc PM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Ja noteiktu </a:t>
            </a:r>
            <a:r>
              <a:rPr lang="lv-LV" dirty="0" err="1" smtClean="0"/>
              <a:t>hCG</a:t>
            </a:r>
            <a:r>
              <a:rPr lang="lv-LV" dirty="0" smtClean="0"/>
              <a:t> pēc iespējamās implantācijas dienas – 31% iet bojā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Klīniski </a:t>
            </a:r>
            <a:r>
              <a:rPr lang="lv-LV" dirty="0" err="1" smtClean="0"/>
              <a:t>dg</a:t>
            </a:r>
            <a:r>
              <a:rPr lang="lv-LV" dirty="0" smtClean="0"/>
              <a:t>. </a:t>
            </a:r>
            <a:r>
              <a:rPr lang="lv-LV" dirty="0" smtClean="0"/>
              <a:t>grūtniecības pārtraukšanās līdz 12.gr.ned. – 10-12%</a:t>
            </a:r>
          </a:p>
          <a:p>
            <a:pPr>
              <a:buFont typeface="Arial" pitchFamily="34" charset="0"/>
              <a:buChar char="•"/>
            </a:pPr>
            <a:endParaRPr lang="lv-LV" dirty="0"/>
          </a:p>
        </p:txBody>
      </p:sp>
      <p:pic>
        <p:nvPicPr>
          <p:cNvPr id="18438" name="Picture 6" descr="http://www.sajog.org.za/index.php/SAJOG/article/viewFile/670/405/3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2992" y="2132857"/>
            <a:ext cx="3874897" cy="12241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2132856"/>
            <a:ext cx="381642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1400" b="1" dirty="0" smtClean="0"/>
              <a:t>Grūtniecības pārtraukšanās risks</a:t>
            </a:r>
            <a:endParaRPr lang="lv-LV" sz="1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Vecums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250704" cy="4937760"/>
          </a:xfrm>
        </p:spPr>
        <p:txBody>
          <a:bodyPr/>
          <a:lstStyle/>
          <a:p>
            <a:r>
              <a:rPr lang="lv-LV" dirty="0" smtClean="0"/>
              <a:t>Ietekmē :</a:t>
            </a:r>
          </a:p>
          <a:p>
            <a:pPr lvl="1"/>
            <a:r>
              <a:rPr lang="lv-LV" dirty="0" smtClean="0"/>
              <a:t>Samazinās olnīcu dzimumhormonu sekrēcija</a:t>
            </a:r>
          </a:p>
          <a:p>
            <a:pPr lvl="1"/>
            <a:r>
              <a:rPr lang="lv-LV" dirty="0" smtClean="0"/>
              <a:t>Mātes vecums un dzimumhormoni ietekmē antigēnu un </a:t>
            </a:r>
            <a:r>
              <a:rPr lang="lv-LV" dirty="0" err="1" smtClean="0"/>
              <a:t>citokīnu</a:t>
            </a:r>
            <a:r>
              <a:rPr lang="lv-LV" dirty="0" smtClean="0"/>
              <a:t> produkciju</a:t>
            </a:r>
          </a:p>
          <a:p>
            <a:endParaRPr lang="lv-LV" dirty="0"/>
          </a:p>
        </p:txBody>
      </p:sp>
      <p:pic>
        <p:nvPicPr>
          <p:cNvPr id="19458" name="Picture 2" descr="http://www.sajog.org.za/index.php/SAJOG/article/viewFile/670/405/33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208" y="3501008"/>
            <a:ext cx="5209622" cy="2592288"/>
          </a:xfrm>
          <a:prstGeom prst="rect">
            <a:avLst/>
          </a:prstGeom>
          <a:noFill/>
        </p:spPr>
      </p:pic>
      <p:pic>
        <p:nvPicPr>
          <p:cNvPr id="19460" name="Picture 4" descr="https://upload.wikimedia.org/wikipedia/commons/2/25/WallaceKelseyMod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8908" y="260648"/>
            <a:ext cx="5465092" cy="3210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8144" y="188640"/>
            <a:ext cx="295144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lv-LV" dirty="0" err="1" smtClean="0"/>
              <a:t>Premordiālo</a:t>
            </a:r>
            <a:r>
              <a:rPr lang="lv-LV" dirty="0" smtClean="0"/>
              <a:t> folikulu skaits</a:t>
            </a: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3573016"/>
            <a:ext cx="41764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dirty="0"/>
              <a:t>(</a:t>
            </a:r>
            <a:r>
              <a:rPr lang="lv-LV" dirty="0" smtClean="0"/>
              <a:t>Ieraduma) aborts un mātes vecums</a:t>
            </a:r>
            <a:endParaRPr lang="lv-LV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2653</TotalTime>
  <Words>7885</Words>
  <Application>Microsoft Office PowerPoint</Application>
  <PresentationFormat>On-screen Show (4:3)</PresentationFormat>
  <Paragraphs>1108</Paragraphs>
  <Slides>74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Origin</vt:lpstr>
      <vt:lpstr>Ieraduma aborts</vt:lpstr>
      <vt:lpstr>  Grūtniecības neiznēsāšana ir organisma nespēja saglabāt grūtniecību līdz augļa dzīvotspējai: gestācijas laikam pilnām 22 grūtniecības nedēļām un augļa svaram 500 gramiem.  ( Agrīni  ˂ 12. gr.ned. ˃ vēlīni ˂ 22. gr.ned.) </vt:lpstr>
      <vt:lpstr>Kas ir ieraduma aborts - IA</vt:lpstr>
      <vt:lpstr>Slide 4</vt:lpstr>
      <vt:lpstr>Ieraduma aborta  riska faktori</vt:lpstr>
      <vt:lpstr>Kas ir aktuāls šodien ieraduma aborta cēloņu diagnostikā un ārstēšanā?</vt:lpstr>
      <vt:lpstr>Agrīnas grūtniecības attīstība</vt:lpstr>
      <vt:lpstr>Slide 8</vt:lpstr>
      <vt:lpstr>Vecums</vt:lpstr>
      <vt:lpstr>Faktori, kas ietekmē IA sastopamību</vt:lpstr>
      <vt:lpstr>Nākotnes iepazīšanās modeli noteiks genoms</vt:lpstr>
      <vt:lpstr>Iepriekšējas neveiksmīgas  grūtniecības ( miscarriage) prognostiskā nozīme</vt:lpstr>
      <vt:lpstr>Slide 13</vt:lpstr>
      <vt:lpstr>Veiksmīgu grūtniecību nosaka pilnvērtīga embrija implantācija “draudzīgā”( receptīvā) endometrijā</vt:lpstr>
      <vt:lpstr>Implantācijas hipotēze</vt:lpstr>
      <vt:lpstr>Implantācijas logs – endometrijs gatavs uzņemt apaugļotu olšūnu, 5 – 7 dienas pēc ovulācijas</vt:lpstr>
      <vt:lpstr>Citi I trimestra spontānas grūtniecības pārtraukšanās iemesli</vt:lpstr>
      <vt:lpstr>Slide 18</vt:lpstr>
      <vt:lpstr>Viens no izskaidrojumiem: Agrīna grūtniecības pārtraukšanās –  embriju dabīga selekcija</vt:lpstr>
      <vt:lpstr>Spontāno abortu  ģenētika</vt:lpstr>
      <vt:lpstr>Recidivējoša aneiploīdija</vt:lpstr>
      <vt:lpstr>Vai pie atkārtota missed abortion ( MA ) jāveic embrija/augļa kariotipēšana?</vt:lpstr>
      <vt:lpstr>Vai pie atkārtota missed abortion ( MA ) jāveic embrija/augļa kariotipēšana?</vt:lpstr>
      <vt:lpstr>Indikācijas I</vt:lpstr>
      <vt:lpstr>Indikācijas II</vt:lpstr>
      <vt:lpstr>Statistika – veikto kariotipu rezultāti:</vt:lpstr>
      <vt:lpstr>Dzemdības ( ar normālu kariotipu)  pēc spontāna aborta  </vt:lpstr>
      <vt:lpstr>Mātes imunitāte, teratogēni un augļa šūnu apoptoze</vt:lpstr>
      <vt:lpstr>Ar embriju saistītā imunomodulācija</vt:lpstr>
      <vt:lpstr>Slide 30</vt:lpstr>
      <vt:lpstr>Slide 31</vt:lpstr>
      <vt:lpstr>Luteīnās fāzes nepietiekamība</vt:lpstr>
      <vt:lpstr>Hiperprolaktinēmija un IA</vt:lpstr>
      <vt:lpstr>Vairogdziedzera patoloģija un IA</vt:lpstr>
      <vt:lpstr>PCOS, Insulīna rezistence un IA</vt:lpstr>
      <vt:lpstr>Endometrioze un IA</vt:lpstr>
      <vt:lpstr>Progesterons jālieto, ja :</vt:lpstr>
      <vt:lpstr>Vai luteīnās fāzes nepietiekamība ir saistīta ar neauglību vai IA?</vt:lpstr>
      <vt:lpstr>ISRCTN92644181 DOI 10.1186/ISRCTN92644181  Progesterone in recurrent miscarriages (PROMISE) study</vt:lpstr>
      <vt:lpstr>Progesterons un I trimestra imunomodulācija</vt:lpstr>
      <vt:lpstr>Kā tad īsti ir ar progesterona terapiju???</vt:lpstr>
      <vt:lpstr>Didrogesterons un mikronizētais progesterons </vt:lpstr>
      <vt:lpstr>Dabīgā progesterona metabolisms</vt:lpstr>
      <vt:lpstr>Didrogesterons un mikronizētais progesterons </vt:lpstr>
      <vt:lpstr>Slide 45</vt:lpstr>
      <vt:lpstr>Luteālās fāzes atbalsts IVF protokolos</vt:lpstr>
      <vt:lpstr>Kā ar hCG?</vt:lpstr>
      <vt:lpstr>Oligomenoreja un IA</vt:lpstr>
      <vt:lpstr>hCG lietošana</vt:lpstr>
      <vt:lpstr>AFS</vt:lpstr>
      <vt:lpstr>Klīniskā un laboratorā diagnostika</vt:lpstr>
      <vt:lpstr>AFS terapija</vt:lpstr>
      <vt:lpstr>Dzemdes patoloģijas un IA</vt:lpstr>
      <vt:lpstr>Kādu diagnostikas metodi izvēlēties dzemdes patoloģiju diagnostikā sievietēm ar IA</vt:lpstr>
      <vt:lpstr>Dzemdes patoloģiju ārstēšana</vt:lpstr>
      <vt:lpstr>Vai tiek rekomendēta limfocītu imunoterapija      ( LIT ) ar tēva limfocītiem?</vt:lpstr>
      <vt:lpstr>Intravenoza imunoglobulīna ievadīšana ( IVIg)</vt:lpstr>
      <vt:lpstr>Infekcijas un IA</vt:lpstr>
      <vt:lpstr>Par ko liecina etioloģisko faktoru atpazīšana:</vt:lpstr>
      <vt:lpstr>I trimestra mērījumu nozīme</vt:lpstr>
      <vt:lpstr>Slide 61</vt:lpstr>
      <vt:lpstr>HCG un progesterons</vt:lpstr>
      <vt:lpstr>Kad tiek pieļautas kļūdas</vt:lpstr>
      <vt:lpstr>Vadlīnijas agrīnas grūtniecības diagnostikā</vt:lpstr>
      <vt:lpstr>DOM – Diagnosis of misscariage study  novērojuma pētījums St.Thomas, St, Mary , Londona</vt:lpstr>
      <vt:lpstr>Kādēļ missed abortion diagnozi nevar precīzi uzstādīt pēc LMP</vt:lpstr>
      <vt:lpstr>Rekomendācijas</vt:lpstr>
      <vt:lpstr>Aizdomīgi, bet ne bezcerīgi:</vt:lpstr>
      <vt:lpstr>Slide 69</vt:lpstr>
      <vt:lpstr>Agrīnas grūtniecības neiznēsāšanas TV USG diagnostiskie kritēriji</vt:lpstr>
      <vt:lpstr>hCG izvērtēšana</vt:lpstr>
      <vt:lpstr>IA izmeklējumu un ārstēšanas protokoli</vt:lpstr>
      <vt:lpstr>IA izmeklējumu un ārstēšanas protokoli</vt:lpstr>
      <vt:lpstr>IA iespējamie etioloģiskie faktori un pašreiz pētītās ārstēšanas stratēģijas.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Ieraduma aborts</dc:title>
  <dc:creator>Janis</dc:creator>
  <cp:lastModifiedBy>Janis</cp:lastModifiedBy>
  <cp:revision>226</cp:revision>
  <dcterms:created xsi:type="dcterms:W3CDTF">2016-01-10T09:26:53Z</dcterms:created>
  <dcterms:modified xsi:type="dcterms:W3CDTF">2016-01-28T20:21:14Z</dcterms:modified>
</cp:coreProperties>
</file>